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146850260" r:id="rId3"/>
    <p:sldId id="2146850248" r:id="rId4"/>
    <p:sldId id="2146850261" r:id="rId5"/>
    <p:sldId id="2146850263" r:id="rId6"/>
    <p:sldId id="2146850264" r:id="rId7"/>
    <p:sldId id="2146850265" r:id="rId8"/>
    <p:sldId id="2146850267" r:id="rId9"/>
    <p:sldId id="2146850268" r:id="rId10"/>
    <p:sldId id="2146850269" r:id="rId11"/>
    <p:sldId id="2146850280" r:id="rId12"/>
    <p:sldId id="2146850281" r:id="rId13"/>
    <p:sldId id="2146850279" r:id="rId14"/>
    <p:sldId id="2146850282" r:id="rId15"/>
    <p:sldId id="2146850284" r:id="rId16"/>
    <p:sldId id="2146850285" r:id="rId17"/>
    <p:sldId id="2146850286" r:id="rId18"/>
    <p:sldId id="2146850287" r:id="rId19"/>
    <p:sldId id="2146850288" r:id="rId20"/>
    <p:sldId id="2146850289" r:id="rId21"/>
    <p:sldId id="2146850290" r:id="rId22"/>
    <p:sldId id="2146850291" r:id="rId23"/>
    <p:sldId id="2146850292" r:id="rId24"/>
    <p:sldId id="2146850295" r:id="rId25"/>
    <p:sldId id="2146850296" r:id="rId26"/>
    <p:sldId id="2146850293" r:id="rId27"/>
    <p:sldId id="2146850294" r:id="rId28"/>
    <p:sldId id="2146850297" r:id="rId29"/>
    <p:sldId id="2146850298" r:id="rId30"/>
    <p:sldId id="2146850299" r:id="rId31"/>
    <p:sldId id="2146850300" r:id="rId32"/>
    <p:sldId id="2146850301" r:id="rId33"/>
    <p:sldId id="2146850302" r:id="rId34"/>
    <p:sldId id="2146850303" r:id="rId35"/>
    <p:sldId id="2146850304" r:id="rId36"/>
    <p:sldId id="2146850305" r:id="rId37"/>
    <p:sldId id="2146850306" r:id="rId38"/>
    <p:sldId id="2146850307" r:id="rId39"/>
    <p:sldId id="2146850308" r:id="rId40"/>
    <p:sldId id="2146850309"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ôle Formation" initials="PF" lastIdx="1" clrIdx="0">
    <p:extLst>
      <p:ext uri="{19B8F6BF-5375-455C-9EA6-DF929625EA0E}">
        <p15:presenceInfo xmlns:p15="http://schemas.microsoft.com/office/powerpoint/2012/main" userId="Pôle Formati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546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58" d="100"/>
          <a:sy n="58" d="100"/>
        </p:scale>
        <p:origin x="10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54DF71-B92D-42FC-A387-2C3AF7496FB7}" type="datetimeFigureOut">
              <a:rPr lang="fr-FR" smtClean="0"/>
              <a:t>15/03/2024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A66F15-C4A2-4D5E-931F-E966E608617F}" type="slidenum">
              <a:rPr lang="fr-FR" smtClean="0"/>
              <a:t>‹N°›</a:t>
            </a:fld>
            <a:endParaRPr lang="fr-FR"/>
          </a:p>
        </p:txBody>
      </p:sp>
    </p:spTree>
    <p:extLst>
      <p:ext uri="{BB962C8B-B14F-4D97-AF65-F5344CB8AC3E}">
        <p14:creationId xmlns:p14="http://schemas.microsoft.com/office/powerpoint/2010/main" val="1360188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ouyguestelecom.my.salesforce.com/sfc/p/24000000Zs0S/a/08000001MuFb/bLO4_UVjAxInD915e0wAnOUwEQvDoNPLwOctTEK51_s"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bouyguestelecom.my.salesforce.com/sfc/p/24000000Zs0S/a/080000032Yeq/bXiB2gYvNIWO4QCYCRaRFYa1Aw9dnwOLfBPj8vVt6eE" TargetMode="External"/><Relationship Id="rId4" Type="http://schemas.openxmlformats.org/officeDocument/2006/relationships/hyperlink" Target="https://bouyguestelecom.my.salesforce.com/sfc/p/24000000Zs0S/a/08000001MuGF/rcNK_WompKDPh5QciGCHvsnh3szXz2ryDp5U0O4CEjI"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b="1" u="none" dirty="0"/>
              <a:t>Ternaire pédagogique : </a:t>
            </a:r>
            <a:r>
              <a:rPr lang="fr-FR" sz="1200" u="none" dirty="0"/>
              <a:t>Apport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b="1" u="none" dirty="0"/>
              <a:t>Matériel utilisé lors de la séquence : </a:t>
            </a:r>
            <a:r>
              <a:rPr lang="fr-FR" sz="1200" u="none" dirty="0"/>
              <a:t>slide</a:t>
            </a:r>
          </a:p>
          <a:p>
            <a:pPr marL="171450" indent="-171450">
              <a:buFont typeface="Arial" panose="020B0604020202020204" pitchFamily="34" charset="0"/>
              <a:buChar char="•"/>
            </a:pPr>
            <a:endParaRPr lang="fr-FR" sz="1200" b="1" u="none" dirty="0"/>
          </a:p>
          <a:p>
            <a:pPr marL="0" indent="0">
              <a:buFont typeface="Arial" panose="020B0604020202020204" pitchFamily="34" charset="0"/>
              <a:buNone/>
            </a:pPr>
            <a:r>
              <a:rPr lang="fr-FR" sz="1200" b="1" u="none" dirty="0"/>
              <a:t>Actions du formateur :</a:t>
            </a:r>
          </a:p>
          <a:p>
            <a:pPr marL="171450" indent="-171450">
              <a:buFont typeface="Arial" panose="020B0604020202020204" pitchFamily="34" charset="0"/>
              <a:buChar char="•"/>
            </a:pPr>
            <a:r>
              <a:rPr lang="fr-FR" sz="1200" u="none" dirty="0">
                <a:solidFill>
                  <a:schemeClr val="bg1"/>
                </a:solidFill>
                <a:highlight>
                  <a:srgbClr val="EA5B0F"/>
                </a:highlight>
              </a:rPr>
              <a:t>Compléter les éléments donnés par le groupe </a:t>
            </a:r>
          </a:p>
          <a:p>
            <a:pPr marL="171450" indent="-171450">
              <a:buFont typeface="Arial" panose="020B0604020202020204" pitchFamily="34" charset="0"/>
              <a:buChar char="•"/>
            </a:pPr>
            <a:endParaRPr lang="fr-FR" sz="1200" u="none" dirty="0">
              <a:solidFill>
                <a:schemeClr val="bg1"/>
              </a:solidFill>
              <a:highlight>
                <a:srgbClr val="EA5B0F"/>
              </a:highligh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u="none" dirty="0"/>
              <a:t>Actions du groupe : </a:t>
            </a:r>
            <a:r>
              <a:rPr lang="fr-FR" sz="1200" b="0" u="none" dirty="0"/>
              <a:t>Poser des questions si besoin </a:t>
            </a:r>
          </a:p>
          <a:p>
            <a:pPr marL="0" indent="0">
              <a:buFont typeface="Arial" panose="020B0604020202020204" pitchFamily="34" charset="0"/>
              <a:buNone/>
            </a:pPr>
            <a:endParaRPr lang="fr-FR" sz="1200" u="none" dirty="0">
              <a:solidFill>
                <a:schemeClr val="bg1"/>
              </a:solidFill>
              <a:highlight>
                <a:srgbClr val="EA5B0F"/>
              </a:highlight>
            </a:endParaRPr>
          </a:p>
          <a:p>
            <a:pPr marL="0" indent="0">
              <a:buFont typeface="Arial" panose="020B0604020202020204" pitchFamily="34" charset="0"/>
              <a:buNone/>
            </a:pPr>
            <a:r>
              <a:rPr lang="fr-FR" sz="1200" b="1" u="none" dirty="0">
                <a:solidFill>
                  <a:schemeClr val="bg1"/>
                </a:solidFill>
                <a:highlight>
                  <a:srgbClr val="EA5B0F"/>
                </a:highlight>
              </a:rPr>
              <a:t>Discours du formateur : </a:t>
            </a:r>
          </a:p>
          <a:p>
            <a:pPr marL="0" indent="0">
              <a:buFont typeface="Arial" panose="020B0604020202020204" pitchFamily="34" charset="0"/>
              <a:buNone/>
            </a:pPr>
            <a:endParaRPr lang="fr-FR" sz="1200" u="none" dirty="0">
              <a:solidFill>
                <a:schemeClr val="bg1"/>
              </a:solidFill>
              <a:highlight>
                <a:srgbClr val="EA5B0F"/>
              </a:highlight>
            </a:endParaRPr>
          </a:p>
          <a:p>
            <a:pPr marL="0" indent="0">
              <a:buFont typeface="Arial" panose="020B0604020202020204" pitchFamily="34" charset="0"/>
              <a:buNone/>
            </a:pPr>
            <a:r>
              <a:rPr lang="fr-FR" b="1" i="0" dirty="0">
                <a:solidFill>
                  <a:srgbClr val="181818"/>
                </a:solidFill>
                <a:effectLst/>
                <a:latin typeface="-apple-system"/>
              </a:rPr>
              <a:t>Remboursement des frais de résiliation </a:t>
            </a:r>
            <a:r>
              <a:rPr lang="fr-FR" b="0" i="0" dirty="0">
                <a:solidFill>
                  <a:srgbClr val="181818"/>
                </a:solidFill>
                <a:effectLst/>
                <a:latin typeface="-apple-system"/>
              </a:rPr>
              <a:t>: </a:t>
            </a:r>
          </a:p>
          <a:p>
            <a:pPr marL="0" indent="0">
              <a:buFont typeface="Arial" panose="020B0604020202020204" pitchFamily="34" charset="0"/>
              <a:buNone/>
            </a:pPr>
            <a:r>
              <a:rPr lang="fr-FR" b="0" i="0" dirty="0">
                <a:solidFill>
                  <a:srgbClr val="181818"/>
                </a:solidFill>
                <a:effectLst/>
                <a:latin typeface="-apple-system"/>
              </a:rPr>
              <a:t>Pour faciliter le changement d'opérateur, Bouygues Telecom prend en charge les frais de résiliation de l'ancien opérateur. Cela concerne les lignes Bbox et 4G box/5G box.</a:t>
            </a:r>
            <a:br>
              <a:rPr lang="fr-FR" dirty="0"/>
            </a:br>
            <a:r>
              <a:rPr lang="fr-FR" b="0" i="0" dirty="0">
                <a:solidFill>
                  <a:srgbClr val="181818"/>
                </a:solidFill>
                <a:effectLst/>
                <a:latin typeface="-apple-system"/>
              </a:rPr>
              <a:t>La prise en charge est </a:t>
            </a:r>
            <a:r>
              <a:rPr lang="fr-FR" b="1" i="0" dirty="0">
                <a:solidFill>
                  <a:srgbClr val="181818"/>
                </a:solidFill>
                <a:effectLst/>
                <a:latin typeface="-apple-system"/>
              </a:rPr>
              <a:t>limitée à 100€ </a:t>
            </a:r>
            <a:r>
              <a:rPr lang="fr-FR" b="0" i="0" dirty="0">
                <a:solidFill>
                  <a:srgbClr val="181818"/>
                </a:solidFill>
                <a:effectLst/>
                <a:latin typeface="-apple-system"/>
              </a:rPr>
              <a:t>et valable pour </a:t>
            </a:r>
            <a:r>
              <a:rPr lang="fr-FR" b="1" i="0" dirty="0">
                <a:solidFill>
                  <a:srgbClr val="181818"/>
                </a:solidFill>
                <a:effectLst/>
                <a:latin typeface="-apple-system"/>
              </a:rPr>
              <a:t>une 1re souscription</a:t>
            </a:r>
            <a:r>
              <a:rPr lang="fr-FR" b="0" i="0" dirty="0">
                <a:solidFill>
                  <a:srgbClr val="181818"/>
                </a:solidFill>
                <a:effectLst/>
                <a:latin typeface="-apple-system"/>
              </a:rPr>
              <a:t> à une offre Bbox ou 4G box/ 5G box.</a:t>
            </a:r>
            <a:br>
              <a:rPr lang="fr-FR" dirty="0"/>
            </a:br>
            <a:r>
              <a:rPr lang="fr-FR" b="0" i="0" dirty="0">
                <a:solidFill>
                  <a:srgbClr val="181818"/>
                </a:solidFill>
                <a:effectLst/>
                <a:latin typeface="-apple-system"/>
              </a:rPr>
              <a:t>Le remboursement se fait par virement bancaire </a:t>
            </a:r>
            <a:r>
              <a:rPr lang="fr-FR" b="1" i="0" dirty="0">
                <a:solidFill>
                  <a:srgbClr val="181818"/>
                </a:solidFill>
                <a:effectLst/>
                <a:latin typeface="-apple-system"/>
              </a:rPr>
              <a:t>sous 8 semaines</a:t>
            </a:r>
            <a:r>
              <a:rPr lang="fr-FR" b="0" i="0" dirty="0">
                <a:solidFill>
                  <a:srgbClr val="181818"/>
                </a:solidFill>
                <a:effectLst/>
                <a:latin typeface="-apple-system"/>
              </a:rPr>
              <a:t> (à réception de la demande complète) et sur l'IBAN du titulaire du contrat</a:t>
            </a:r>
          </a:p>
          <a:p>
            <a:pPr marL="0" indent="0">
              <a:buFont typeface="Arial" panose="020B0604020202020204" pitchFamily="34" charset="0"/>
              <a:buNone/>
            </a:pPr>
            <a:endParaRPr lang="fr-FR" b="0" i="0" dirty="0">
              <a:solidFill>
                <a:srgbClr val="181818"/>
              </a:solidFill>
              <a:effectLst/>
              <a:latin typeface="-apple-system"/>
            </a:endParaRPr>
          </a:p>
          <a:p>
            <a:pPr marL="0" indent="0">
              <a:buFont typeface="Arial" panose="020B0604020202020204" pitchFamily="34" charset="0"/>
              <a:buNone/>
            </a:pPr>
            <a:r>
              <a:rPr lang="fr-FR" b="0" i="0" dirty="0">
                <a:solidFill>
                  <a:srgbClr val="181818"/>
                </a:solidFill>
                <a:effectLst/>
                <a:latin typeface="-apple-system"/>
              </a:rPr>
              <a:t>Le client pourra faire sa demande depuis :</a:t>
            </a:r>
          </a:p>
          <a:p>
            <a:pPr marL="228600" indent="-228600" algn="l">
              <a:buFont typeface="+mj-lt"/>
              <a:buAutoNum type="arabicPeriod"/>
            </a:pPr>
            <a:r>
              <a:rPr lang="fr-FR" b="0" i="0" dirty="0">
                <a:solidFill>
                  <a:srgbClr val="181818"/>
                </a:solidFill>
                <a:effectLst/>
                <a:latin typeface="-apple-system"/>
              </a:rPr>
              <a:t>Depuis le </a:t>
            </a:r>
            <a:r>
              <a:rPr lang="fr-FR" b="0" i="0" u="none" strike="noStrike" dirty="0">
                <a:solidFill>
                  <a:srgbClr val="181818"/>
                </a:solidFill>
                <a:effectLst/>
                <a:latin typeface="-apple-system"/>
                <a:hlinkClick r:id="rId3"/>
              </a:rPr>
              <a:t>mail d'activation des services</a:t>
            </a:r>
            <a:r>
              <a:rPr lang="fr-FR" b="0" i="0" dirty="0">
                <a:solidFill>
                  <a:srgbClr val="181818"/>
                </a:solidFill>
                <a:effectLst/>
                <a:latin typeface="-apple-system"/>
              </a:rPr>
              <a:t> envoyé au client.</a:t>
            </a:r>
          </a:p>
          <a:p>
            <a:pPr marL="228600" indent="-228600" algn="l">
              <a:buFont typeface="+mj-lt"/>
              <a:buAutoNum type="arabicPeriod"/>
            </a:pPr>
            <a:r>
              <a:rPr lang="fr-FR" b="0" i="0" dirty="0">
                <a:solidFill>
                  <a:srgbClr val="181818"/>
                </a:solidFill>
                <a:effectLst/>
                <a:latin typeface="-apple-system"/>
              </a:rPr>
              <a:t>Depuis l'</a:t>
            </a:r>
            <a:r>
              <a:rPr lang="fr-FR" b="0" i="0" u="none" strike="noStrike" dirty="0">
                <a:solidFill>
                  <a:srgbClr val="181818"/>
                </a:solidFill>
                <a:effectLst/>
                <a:latin typeface="-apple-system"/>
                <a:hlinkClick r:id="rId4"/>
              </a:rPr>
              <a:t>espace client</a:t>
            </a:r>
            <a:r>
              <a:rPr lang="fr-FR" b="0" i="0" dirty="0">
                <a:solidFill>
                  <a:srgbClr val="181818"/>
                </a:solidFill>
                <a:effectLst/>
                <a:latin typeface="-apple-system"/>
              </a:rPr>
              <a:t>.</a:t>
            </a:r>
          </a:p>
          <a:p>
            <a:pPr marL="228600" indent="-228600" algn="l">
              <a:buFont typeface="+mj-lt"/>
              <a:buAutoNum type="arabicPeriod"/>
            </a:pPr>
            <a:r>
              <a:rPr lang="fr-FR" b="0" i="0" dirty="0">
                <a:solidFill>
                  <a:srgbClr val="181818"/>
                </a:solidFill>
                <a:effectLst/>
                <a:latin typeface="-apple-system"/>
              </a:rPr>
              <a:t>Sur envoi d'un </a:t>
            </a:r>
            <a:r>
              <a:rPr lang="fr-FR" b="0" i="0" u="none" strike="noStrike" dirty="0">
                <a:solidFill>
                  <a:srgbClr val="181818"/>
                </a:solidFill>
                <a:effectLst/>
                <a:latin typeface="-apple-system"/>
                <a:hlinkClick r:id="rId5"/>
              </a:rPr>
              <a:t>coupon de remboursement.</a:t>
            </a:r>
            <a:endParaRPr lang="fr-FR" b="0" i="0" u="none" strike="noStrike" dirty="0">
              <a:solidFill>
                <a:srgbClr val="181818"/>
              </a:solidFill>
              <a:effectLst/>
              <a:latin typeface="-apple-system"/>
            </a:endParaRPr>
          </a:p>
          <a:p>
            <a:pPr marL="228600" indent="-228600" algn="l">
              <a:buFont typeface="+mj-lt"/>
              <a:buAutoNum type="arabicPeriod"/>
            </a:pPr>
            <a:endParaRPr lang="fr-FR" b="0" i="0" u="none" strike="noStrike" dirty="0">
              <a:solidFill>
                <a:srgbClr val="181818"/>
              </a:solidFill>
              <a:effectLst/>
              <a:latin typeface="-apple-system"/>
            </a:endParaRPr>
          </a:p>
          <a:p>
            <a:pPr marL="0" indent="0" algn="l">
              <a:buFont typeface="+mj-lt"/>
              <a:buNone/>
            </a:pPr>
            <a:r>
              <a:rPr lang="fr-FR" b="1" i="0" u="none" strike="noStrike" dirty="0">
                <a:solidFill>
                  <a:srgbClr val="181818"/>
                </a:solidFill>
                <a:effectLst/>
                <a:latin typeface="-apple-system"/>
              </a:rPr>
              <a:t>EDP :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1200" b="0" i="1" u="none" dirty="0"/>
              <a:t>Ce levier commercial est disponible uniquement à la TLV. Dans les autres canaux, le client devra payer ses frais de mise en service en une fois soit directement ou sur sa première facture. Ce qui peut représenter un montant important pour certain client. Afin de lever cette objection, vous avez la possibilité de proposer au client de payer 4€ par mois pendant 1 an soit 48€. Mettre cette possibilité à chacune de vos ventes. C’est à vous de le mettre en place dans Magento comme vu hier.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fr-FR" sz="1200" b="0" i="1" u="none" dirty="0"/>
          </a:p>
          <a:p>
            <a:r>
              <a:rPr lang="fr-FR" b="1" dirty="0"/>
              <a:t>Transition : </a:t>
            </a:r>
            <a:r>
              <a:rPr lang="fr-FR" dirty="0"/>
              <a:t>Le formateur montre l’ODR depuis le site ODR https://www.bouyguestelecom.fr/coupons/</a:t>
            </a:r>
          </a:p>
          <a:p>
            <a:endParaRPr lang="fr-FR" dirty="0"/>
          </a:p>
        </p:txBody>
      </p:sp>
      <p:sp>
        <p:nvSpPr>
          <p:cNvPr id="4" name="Espace réservé du numéro de diapositive 3"/>
          <p:cNvSpPr>
            <a:spLocks noGrp="1"/>
          </p:cNvSpPr>
          <p:nvPr>
            <p:ph type="sldNum" sz="quarter" idx="5"/>
          </p:nvPr>
        </p:nvSpPr>
        <p:spPr/>
        <p:txBody>
          <a:bodyPr/>
          <a:lstStyle/>
          <a:p>
            <a:fld id="{415AE9D6-AAB1-1F49-88A5-FA15B5462087}" type="slidenum">
              <a:rPr lang="fr-FR" smtClean="0"/>
              <a:t>2</a:t>
            </a:fld>
            <a:endParaRPr lang="fr-FR"/>
          </a:p>
        </p:txBody>
      </p:sp>
    </p:spTree>
    <p:extLst>
      <p:ext uri="{BB962C8B-B14F-4D97-AF65-F5344CB8AC3E}">
        <p14:creationId xmlns:p14="http://schemas.microsoft.com/office/powerpoint/2010/main" val="4084935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b="1" u="none"/>
              <a:t>Ternaire pédagogique : </a:t>
            </a:r>
            <a:r>
              <a:rPr lang="fr-FR" sz="1200" u="none"/>
              <a:t>Apport </a:t>
            </a:r>
          </a:p>
          <a:p>
            <a:pPr marL="0" indent="0">
              <a:buFont typeface="Arial" panose="020B0604020202020204" pitchFamily="34" charset="0"/>
              <a:buNone/>
            </a:pPr>
            <a:endParaRPr lang="fr-FR" sz="1200" u="none"/>
          </a:p>
          <a:p>
            <a:pPr marL="0" indent="0">
              <a:buFont typeface="Arial" panose="020B0604020202020204" pitchFamily="34" charset="0"/>
              <a:buNone/>
            </a:pPr>
            <a:r>
              <a:rPr lang="fr-FR" sz="1200" b="1" u="none"/>
              <a:t>Matériel utilisé lors de la séquence : </a:t>
            </a:r>
          </a:p>
          <a:p>
            <a:pPr marL="171450" indent="-171450">
              <a:buFont typeface="Arial" panose="020B0604020202020204" pitchFamily="34" charset="0"/>
              <a:buChar char="•"/>
            </a:pPr>
            <a:r>
              <a:rPr lang="fr-FR" sz="1200" u="none"/>
              <a:t>Slide avec animation </a:t>
            </a:r>
          </a:p>
          <a:p>
            <a:pPr marL="0" indent="0">
              <a:buFont typeface="Arial" panose="020B0604020202020204" pitchFamily="34" charset="0"/>
              <a:buNone/>
            </a:pPr>
            <a:endParaRPr lang="fr-FR" sz="1200" b="1" u="none"/>
          </a:p>
          <a:p>
            <a:pPr marL="0" indent="0">
              <a:buFont typeface="Arial" panose="020B0604020202020204" pitchFamily="34" charset="0"/>
              <a:buNone/>
            </a:pPr>
            <a:r>
              <a:rPr lang="fr-FR" sz="1200" b="1" u="none"/>
              <a:t>Actions du formateur :</a:t>
            </a:r>
          </a:p>
          <a:p>
            <a:pPr marL="171450" indent="-171450">
              <a:buFont typeface="Arial" panose="020B0604020202020204" pitchFamily="34" charset="0"/>
              <a:buChar char="•"/>
            </a:pPr>
            <a:r>
              <a:rPr lang="fr-FR" sz="1200" u="none">
                <a:solidFill>
                  <a:schemeClr val="bg1"/>
                </a:solidFill>
                <a:highlight>
                  <a:srgbClr val="EA5B0F"/>
                </a:highlight>
              </a:rPr>
              <a:t>Présenter la slide </a:t>
            </a:r>
          </a:p>
          <a:p>
            <a:pPr marL="0" indent="0">
              <a:buFont typeface="Arial" panose="020B0604020202020204" pitchFamily="34" charset="0"/>
              <a:buNone/>
            </a:pPr>
            <a:endParaRPr lang="fr-FR" sz="1200" u="none"/>
          </a:p>
          <a:p>
            <a:pPr marL="0" indent="0">
              <a:buFont typeface="Arial" panose="020B0604020202020204" pitchFamily="34" charset="0"/>
              <a:buNone/>
            </a:pPr>
            <a:r>
              <a:rPr lang="fr-FR" sz="1200" b="1" u="none"/>
              <a:t>Actions du groupe : </a:t>
            </a:r>
            <a:r>
              <a:rPr lang="fr-FR" sz="1200" u="none"/>
              <a:t>S/O</a:t>
            </a:r>
          </a:p>
          <a:p>
            <a:pPr marL="0" indent="0">
              <a:buFont typeface="Arial" panose="020B0604020202020204" pitchFamily="34" charset="0"/>
              <a:buNone/>
            </a:pPr>
            <a:endParaRPr lang="fr-FR" sz="1200" u="none"/>
          </a:p>
          <a:p>
            <a:pPr marL="0" indent="0">
              <a:buFont typeface="Arial" panose="020B0604020202020204" pitchFamily="34" charset="0"/>
              <a:buNone/>
            </a:pPr>
            <a:r>
              <a:rPr lang="fr-FR" sz="1200" b="1" u="none"/>
              <a:t>Discours du formateur :</a:t>
            </a:r>
            <a:endParaRPr lang="fr-FR" sz="1200" b="1" i="1" u="none"/>
          </a:p>
          <a:p>
            <a:pPr marL="0" indent="0">
              <a:buFont typeface="Arial" panose="020B0604020202020204" pitchFamily="34" charset="0"/>
              <a:buNone/>
            </a:pPr>
            <a:r>
              <a:rPr lang="fr-FR" sz="1200" i="1" u="none"/>
              <a:t>Les leviers commerciaux vont vous permettre de vous différencier de la concurrence afin de convaincre le client à quitter son opérateur actuel pour nous. </a:t>
            </a:r>
          </a:p>
          <a:p>
            <a:pPr marL="0" indent="0">
              <a:buFont typeface="Arial" panose="020B0604020202020204" pitchFamily="34" charset="0"/>
              <a:buNone/>
            </a:pPr>
            <a:r>
              <a:rPr lang="fr-FR" sz="1200" i="1" u="none"/>
              <a:t>Ils vont vous permettre de contrer les objections clients, c’est pour cette raison qu’il ne faudra pas tous les données au démarrage de votre appel on y reviendra ;-)</a:t>
            </a:r>
          </a:p>
          <a:p>
            <a:pPr marL="0" indent="0">
              <a:buFont typeface="Arial" panose="020B0604020202020204" pitchFamily="34" charset="0"/>
              <a:buNone/>
            </a:pPr>
            <a:r>
              <a:rPr lang="fr-FR" sz="1200"/>
              <a:t>Ils vous permettront d’aller chercher des ventes complémentaires et à valeur </a:t>
            </a:r>
          </a:p>
          <a:p>
            <a:pPr marL="0" indent="0">
              <a:buFont typeface="Arial" panose="020B0604020202020204" pitchFamily="34" charset="0"/>
              <a:buNone/>
            </a:pPr>
            <a:r>
              <a:rPr lang="fr-FR" sz="1200"/>
              <a:t>Ils vous permettront de recomposer la fidélité de nos anciens client avec des leviers commerciaux spéciaux. </a:t>
            </a:r>
          </a:p>
          <a:p>
            <a:pPr marL="0" indent="0">
              <a:buFont typeface="Arial" panose="020B0604020202020204" pitchFamily="34" charset="0"/>
              <a:buNone/>
            </a:pPr>
            <a:endParaRPr lang="fr-FR" sz="1200" i="1" u="none"/>
          </a:p>
          <a:p>
            <a:pPr marL="0" indent="0">
              <a:buFont typeface="Arial" panose="020B0604020202020204" pitchFamily="34" charset="0"/>
              <a:buNone/>
            </a:pPr>
            <a:r>
              <a:rPr lang="fr-FR" sz="1200" b="1" i="0" u="none"/>
              <a:t>Transition : </a:t>
            </a:r>
            <a:r>
              <a:rPr lang="fr-FR" sz="1200" i="0" u="none"/>
              <a:t>Nous allons maintenant les découvrir dans le détail. </a:t>
            </a:r>
            <a:endParaRPr lang="fr-FR"/>
          </a:p>
          <a:p>
            <a:endParaRPr lang="fr-FR"/>
          </a:p>
        </p:txBody>
      </p:sp>
      <p:sp>
        <p:nvSpPr>
          <p:cNvPr id="4" name="Espace réservé du numéro de diapositive 3"/>
          <p:cNvSpPr>
            <a:spLocks noGrp="1"/>
          </p:cNvSpPr>
          <p:nvPr>
            <p:ph type="sldNum" sz="quarter" idx="5"/>
          </p:nvPr>
        </p:nvSpPr>
        <p:spPr/>
        <p:txBody>
          <a:bodyPr/>
          <a:lstStyle/>
          <a:p>
            <a:fld id="{415AE9D6-AAB1-1F49-88A5-FA15B5462087}" type="slidenum">
              <a:rPr lang="fr-FR" smtClean="0"/>
              <a:t>3</a:t>
            </a:fld>
            <a:endParaRPr lang="fr-FR"/>
          </a:p>
        </p:txBody>
      </p:sp>
    </p:spTree>
    <p:extLst>
      <p:ext uri="{BB962C8B-B14F-4D97-AF65-F5344CB8AC3E}">
        <p14:creationId xmlns:p14="http://schemas.microsoft.com/office/powerpoint/2010/main" val="3992266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4FEC63-E385-52C6-9289-DFEA0326BB9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EF50222-E055-3427-406C-EFFB7337ED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831EEF3-41BB-AE8B-8FE4-C7EC83239165}"/>
              </a:ext>
            </a:extLst>
          </p:cNvPr>
          <p:cNvSpPr>
            <a:spLocks noGrp="1"/>
          </p:cNvSpPr>
          <p:nvPr>
            <p:ph type="dt" sz="half" idx="10"/>
          </p:nvPr>
        </p:nvSpPr>
        <p:spPr/>
        <p:txBody>
          <a:bodyPr/>
          <a:lstStyle/>
          <a:p>
            <a:fld id="{655BF74A-4EF4-4074-9468-58D8FD9F9C1C}" type="datetimeFigureOut">
              <a:rPr lang="fr-FR" smtClean="0"/>
              <a:t>15/03/2024</a:t>
            </a:fld>
            <a:endParaRPr lang="fr-FR"/>
          </a:p>
        </p:txBody>
      </p:sp>
      <p:sp>
        <p:nvSpPr>
          <p:cNvPr id="5" name="Espace réservé du pied de page 4">
            <a:extLst>
              <a:ext uri="{FF2B5EF4-FFF2-40B4-BE49-F238E27FC236}">
                <a16:creationId xmlns:a16="http://schemas.microsoft.com/office/drawing/2014/main" id="{20BEBF18-59DB-F5FF-4CB1-682A5168566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6145078-FD94-5E96-20F3-41B162AD213C}"/>
              </a:ext>
            </a:extLst>
          </p:cNvPr>
          <p:cNvSpPr>
            <a:spLocks noGrp="1"/>
          </p:cNvSpPr>
          <p:nvPr>
            <p:ph type="sldNum" sz="quarter" idx="12"/>
          </p:nvPr>
        </p:nvSpPr>
        <p:spPr/>
        <p:txBody>
          <a:bodyPr/>
          <a:lstStyle/>
          <a:p>
            <a:fld id="{88C0F375-9306-4516-B36D-9151FDFA11C9}" type="slidenum">
              <a:rPr lang="fr-FR" smtClean="0"/>
              <a:t>‹N°›</a:t>
            </a:fld>
            <a:endParaRPr lang="fr-FR"/>
          </a:p>
        </p:txBody>
      </p:sp>
    </p:spTree>
    <p:extLst>
      <p:ext uri="{BB962C8B-B14F-4D97-AF65-F5344CB8AC3E}">
        <p14:creationId xmlns:p14="http://schemas.microsoft.com/office/powerpoint/2010/main" val="3166305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1CD0A6-1F0B-BF86-13C1-B6DEBCBD0BC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CD8E332-6B64-EC85-3D63-8B658EB1995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0AC9855-394E-DB72-35A3-E69BDD8F7B57}"/>
              </a:ext>
            </a:extLst>
          </p:cNvPr>
          <p:cNvSpPr>
            <a:spLocks noGrp="1"/>
          </p:cNvSpPr>
          <p:nvPr>
            <p:ph type="dt" sz="half" idx="10"/>
          </p:nvPr>
        </p:nvSpPr>
        <p:spPr/>
        <p:txBody>
          <a:bodyPr/>
          <a:lstStyle/>
          <a:p>
            <a:fld id="{655BF74A-4EF4-4074-9468-58D8FD9F9C1C}" type="datetimeFigureOut">
              <a:rPr lang="fr-FR" smtClean="0"/>
              <a:t>15/03/2024</a:t>
            </a:fld>
            <a:endParaRPr lang="fr-FR"/>
          </a:p>
        </p:txBody>
      </p:sp>
      <p:sp>
        <p:nvSpPr>
          <p:cNvPr id="5" name="Espace réservé du pied de page 4">
            <a:extLst>
              <a:ext uri="{FF2B5EF4-FFF2-40B4-BE49-F238E27FC236}">
                <a16:creationId xmlns:a16="http://schemas.microsoft.com/office/drawing/2014/main" id="{5F2172BE-6D7A-735C-1237-F1987D4DB02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72AC4B3-C98C-C8B6-7AEF-EEF6F8D37ECD}"/>
              </a:ext>
            </a:extLst>
          </p:cNvPr>
          <p:cNvSpPr>
            <a:spLocks noGrp="1"/>
          </p:cNvSpPr>
          <p:nvPr>
            <p:ph type="sldNum" sz="quarter" idx="12"/>
          </p:nvPr>
        </p:nvSpPr>
        <p:spPr/>
        <p:txBody>
          <a:bodyPr/>
          <a:lstStyle/>
          <a:p>
            <a:fld id="{88C0F375-9306-4516-B36D-9151FDFA11C9}" type="slidenum">
              <a:rPr lang="fr-FR" smtClean="0"/>
              <a:t>‹N°›</a:t>
            </a:fld>
            <a:endParaRPr lang="fr-FR"/>
          </a:p>
        </p:txBody>
      </p:sp>
    </p:spTree>
    <p:extLst>
      <p:ext uri="{BB962C8B-B14F-4D97-AF65-F5344CB8AC3E}">
        <p14:creationId xmlns:p14="http://schemas.microsoft.com/office/powerpoint/2010/main" val="138864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DD53600-8CBD-9E4A-FC9D-892B1301A30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EBFCC9B-AEE1-5BEE-2DD2-5A2D5873A3C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92A5A6-4981-9482-7FD1-7BC629E3482A}"/>
              </a:ext>
            </a:extLst>
          </p:cNvPr>
          <p:cNvSpPr>
            <a:spLocks noGrp="1"/>
          </p:cNvSpPr>
          <p:nvPr>
            <p:ph type="dt" sz="half" idx="10"/>
          </p:nvPr>
        </p:nvSpPr>
        <p:spPr/>
        <p:txBody>
          <a:bodyPr/>
          <a:lstStyle/>
          <a:p>
            <a:fld id="{655BF74A-4EF4-4074-9468-58D8FD9F9C1C}" type="datetimeFigureOut">
              <a:rPr lang="fr-FR" smtClean="0"/>
              <a:t>15/03/2024</a:t>
            </a:fld>
            <a:endParaRPr lang="fr-FR"/>
          </a:p>
        </p:txBody>
      </p:sp>
      <p:sp>
        <p:nvSpPr>
          <p:cNvPr id="5" name="Espace réservé du pied de page 4">
            <a:extLst>
              <a:ext uri="{FF2B5EF4-FFF2-40B4-BE49-F238E27FC236}">
                <a16:creationId xmlns:a16="http://schemas.microsoft.com/office/drawing/2014/main" id="{0F98247F-A674-89F5-50E2-471ADA2B680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15EAF3F-1341-127C-CC2D-B20A2569CAE8}"/>
              </a:ext>
            </a:extLst>
          </p:cNvPr>
          <p:cNvSpPr>
            <a:spLocks noGrp="1"/>
          </p:cNvSpPr>
          <p:nvPr>
            <p:ph type="sldNum" sz="quarter" idx="12"/>
          </p:nvPr>
        </p:nvSpPr>
        <p:spPr/>
        <p:txBody>
          <a:bodyPr/>
          <a:lstStyle/>
          <a:p>
            <a:fld id="{88C0F375-9306-4516-B36D-9151FDFA11C9}" type="slidenum">
              <a:rPr lang="fr-FR" smtClean="0"/>
              <a:t>‹N°›</a:t>
            </a:fld>
            <a:endParaRPr lang="fr-FR"/>
          </a:p>
        </p:txBody>
      </p:sp>
    </p:spTree>
    <p:extLst>
      <p:ext uri="{BB962C8B-B14F-4D97-AF65-F5344CB8AC3E}">
        <p14:creationId xmlns:p14="http://schemas.microsoft.com/office/powerpoint/2010/main" val="727774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xte - image 1">
    <p:spTree>
      <p:nvGrpSpPr>
        <p:cNvPr id="1" name=""/>
        <p:cNvGrpSpPr/>
        <p:nvPr/>
      </p:nvGrpSpPr>
      <p:grpSpPr>
        <a:xfrm>
          <a:off x="0" y="0"/>
          <a:ext cx="0" cy="0"/>
          <a:chOff x="0" y="0"/>
          <a:chExt cx="0" cy="0"/>
        </a:xfrm>
      </p:grpSpPr>
      <p:sp>
        <p:nvSpPr>
          <p:cNvPr id="7" name="Rectangle : avec coins arrondis en diagonale 6">
            <a:extLst>
              <a:ext uri="{FF2B5EF4-FFF2-40B4-BE49-F238E27FC236}">
                <a16:creationId xmlns:a16="http://schemas.microsoft.com/office/drawing/2014/main" id="{53AF31DC-C086-F948-9320-DBF0A00C1582}"/>
              </a:ext>
            </a:extLst>
          </p:cNvPr>
          <p:cNvSpPr/>
          <p:nvPr userDrawn="1"/>
        </p:nvSpPr>
        <p:spPr>
          <a:xfrm>
            <a:off x="6860047" y="155290"/>
            <a:ext cx="4790364" cy="6573984"/>
          </a:xfrm>
          <a:prstGeom prst="round2DiagRect">
            <a:avLst/>
          </a:prstGeom>
          <a:solidFill>
            <a:srgbClr val="25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8" name="Espace réservé pour une image  17">
            <a:extLst>
              <a:ext uri="{FF2B5EF4-FFF2-40B4-BE49-F238E27FC236}">
                <a16:creationId xmlns:a16="http://schemas.microsoft.com/office/drawing/2014/main" id="{26F54911-D537-524A-8D93-FF3DE805D5EF}"/>
              </a:ext>
            </a:extLst>
          </p:cNvPr>
          <p:cNvSpPr>
            <a:spLocks noGrp="1"/>
          </p:cNvSpPr>
          <p:nvPr>
            <p:ph type="pic" sz="quarter" idx="10"/>
          </p:nvPr>
        </p:nvSpPr>
        <p:spPr>
          <a:xfrm>
            <a:off x="7196052" y="301841"/>
            <a:ext cx="4790364" cy="6081204"/>
          </a:xfrm>
          <a:custGeom>
            <a:avLst/>
            <a:gdLst>
              <a:gd name="connsiteX0" fmla="*/ 798410 w 4790364"/>
              <a:gd name="connsiteY0" fmla="*/ 0 h 4790364"/>
              <a:gd name="connsiteX1" fmla="*/ 4790364 w 4790364"/>
              <a:gd name="connsiteY1" fmla="*/ 0 h 4790364"/>
              <a:gd name="connsiteX2" fmla="*/ 4790364 w 4790364"/>
              <a:gd name="connsiteY2" fmla="*/ 3991954 h 4790364"/>
              <a:gd name="connsiteX3" fmla="*/ 3991954 w 4790364"/>
              <a:gd name="connsiteY3" fmla="*/ 4790364 h 4790364"/>
              <a:gd name="connsiteX4" fmla="*/ 0 w 4790364"/>
              <a:gd name="connsiteY4" fmla="*/ 4790364 h 4790364"/>
              <a:gd name="connsiteX5" fmla="*/ 0 w 4790364"/>
              <a:gd name="connsiteY5" fmla="*/ 798410 h 4790364"/>
              <a:gd name="connsiteX6" fmla="*/ 798410 w 4790364"/>
              <a:gd name="connsiteY6" fmla="*/ 0 h 479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0364" h="4790364">
                <a:moveTo>
                  <a:pt x="798410" y="0"/>
                </a:moveTo>
                <a:lnTo>
                  <a:pt x="4790364" y="0"/>
                </a:lnTo>
                <a:lnTo>
                  <a:pt x="4790364" y="3991954"/>
                </a:lnTo>
                <a:cubicBezTo>
                  <a:pt x="4790364" y="4432904"/>
                  <a:pt x="4432904" y="4790364"/>
                  <a:pt x="3991954" y="4790364"/>
                </a:cubicBezTo>
                <a:lnTo>
                  <a:pt x="0" y="4790364"/>
                </a:lnTo>
                <a:lnTo>
                  <a:pt x="0" y="798410"/>
                </a:lnTo>
                <a:cubicBezTo>
                  <a:pt x="0" y="357460"/>
                  <a:pt x="357460" y="0"/>
                  <a:pt x="798410" y="0"/>
                </a:cubicBezTo>
                <a:close/>
              </a:path>
            </a:pathLst>
          </a:custGeom>
        </p:spPr>
        <p:txBody>
          <a:bodyPr wrap="square">
            <a:noAutofit/>
          </a:bodyPr>
          <a:lstStyle/>
          <a:p>
            <a:endParaRPr lang="fr-FR"/>
          </a:p>
        </p:txBody>
      </p:sp>
      <p:sp>
        <p:nvSpPr>
          <p:cNvPr id="19" name="Espace réservé du texte 14">
            <a:extLst>
              <a:ext uri="{FF2B5EF4-FFF2-40B4-BE49-F238E27FC236}">
                <a16:creationId xmlns:a16="http://schemas.microsoft.com/office/drawing/2014/main" id="{24A8E56D-DC89-F548-93EF-279A84DBFFB5}"/>
              </a:ext>
            </a:extLst>
          </p:cNvPr>
          <p:cNvSpPr>
            <a:spLocks noGrp="1"/>
          </p:cNvSpPr>
          <p:nvPr>
            <p:ph type="body" sz="quarter" idx="11" hasCustomPrompt="1"/>
          </p:nvPr>
        </p:nvSpPr>
        <p:spPr>
          <a:xfrm>
            <a:off x="150197" y="153324"/>
            <a:ext cx="5750107" cy="842963"/>
          </a:xfrm>
          <a:prstGeom prst="rect">
            <a:avLst/>
          </a:prstGeom>
        </p:spPr>
        <p:txBody>
          <a:bodyPr>
            <a:noAutofit/>
          </a:bodyPr>
          <a:lstStyle>
            <a:lvl1pPr marL="0" indent="0">
              <a:buNone/>
              <a:defRPr sz="4000" b="1" i="0">
                <a:solidFill>
                  <a:srgbClr val="25465F"/>
                </a:solidFill>
                <a:latin typeface="Bouygues Read Semibold" pitchFamily="2" charset="77"/>
              </a:defRPr>
            </a:lvl1pPr>
          </a:lstStyle>
          <a:p>
            <a:pPr lvl="0"/>
            <a:r>
              <a:rPr lang="fr-FR"/>
              <a:t>Titre de votre page</a:t>
            </a:r>
          </a:p>
        </p:txBody>
      </p:sp>
      <p:sp>
        <p:nvSpPr>
          <p:cNvPr id="21" name="Espace réservé du texte 14">
            <a:extLst>
              <a:ext uri="{FF2B5EF4-FFF2-40B4-BE49-F238E27FC236}">
                <a16:creationId xmlns:a16="http://schemas.microsoft.com/office/drawing/2014/main" id="{DF561798-1ED1-1246-BB09-74B8D6C08BC0}"/>
              </a:ext>
            </a:extLst>
          </p:cNvPr>
          <p:cNvSpPr>
            <a:spLocks noGrp="1"/>
          </p:cNvSpPr>
          <p:nvPr>
            <p:ph type="body" sz="quarter" idx="14" hasCustomPrompt="1"/>
          </p:nvPr>
        </p:nvSpPr>
        <p:spPr>
          <a:xfrm>
            <a:off x="150197" y="1823663"/>
            <a:ext cx="5750107" cy="4139252"/>
          </a:xfrm>
          <a:prstGeom prst="rect">
            <a:avLst/>
          </a:prstGeom>
        </p:spPr>
        <p:txBody>
          <a:bodyPr anchor="t">
            <a:noAutofit/>
          </a:bodyPr>
          <a:lstStyle>
            <a:lvl1pPr marL="0" indent="0" algn="l">
              <a:buNone/>
              <a:defRPr sz="1800" b="0" i="0">
                <a:solidFill>
                  <a:srgbClr val="25465F"/>
                </a:solidFill>
                <a:latin typeface="Bouygues Read" pitchFamily="2" charset="77"/>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a:t>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a:t>
            </a:r>
          </a:p>
        </p:txBody>
      </p:sp>
      <p:sp>
        <p:nvSpPr>
          <p:cNvPr id="2" name="Espace réservé du texte 14">
            <a:extLst>
              <a:ext uri="{FF2B5EF4-FFF2-40B4-BE49-F238E27FC236}">
                <a16:creationId xmlns:a16="http://schemas.microsoft.com/office/drawing/2014/main" id="{EE1B72E5-0AE7-4FC7-0E47-64F2343499EF}"/>
              </a:ext>
            </a:extLst>
          </p:cNvPr>
          <p:cNvSpPr>
            <a:spLocks noGrp="1"/>
          </p:cNvSpPr>
          <p:nvPr>
            <p:ph type="body" sz="quarter" idx="15" hasCustomPrompt="1"/>
          </p:nvPr>
        </p:nvSpPr>
        <p:spPr>
          <a:xfrm>
            <a:off x="182439" y="678881"/>
            <a:ext cx="5750107" cy="842963"/>
          </a:xfrm>
          <a:prstGeom prst="rect">
            <a:avLst/>
          </a:prstGeom>
        </p:spPr>
        <p:txBody>
          <a:bodyPr>
            <a:noAutofit/>
          </a:bodyPr>
          <a:lstStyle>
            <a:lvl1pPr marL="0" indent="0">
              <a:buNone/>
              <a:defRPr sz="2800" b="1" i="0">
                <a:solidFill>
                  <a:srgbClr val="50BFDA"/>
                </a:solidFill>
                <a:latin typeface="Bouygues Read Medium" pitchFamily="50" charset="0"/>
              </a:defRPr>
            </a:lvl1pPr>
          </a:lstStyle>
          <a:p>
            <a:pPr lvl="0"/>
            <a:r>
              <a:rPr lang="fr-FR"/>
              <a:t>Titre de votre page</a:t>
            </a:r>
          </a:p>
        </p:txBody>
      </p:sp>
    </p:spTree>
    <p:extLst>
      <p:ext uri="{BB962C8B-B14F-4D97-AF65-F5344CB8AC3E}">
        <p14:creationId xmlns:p14="http://schemas.microsoft.com/office/powerpoint/2010/main" val="4083208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7B55C0-3125-958B-18E5-7AEA4DD9642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3A0737F-CF03-9D34-26D1-98721C03342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A4636E-B34D-3EAA-9244-655C7E44EDBA}"/>
              </a:ext>
            </a:extLst>
          </p:cNvPr>
          <p:cNvSpPr>
            <a:spLocks noGrp="1"/>
          </p:cNvSpPr>
          <p:nvPr>
            <p:ph type="dt" sz="half" idx="10"/>
          </p:nvPr>
        </p:nvSpPr>
        <p:spPr/>
        <p:txBody>
          <a:bodyPr/>
          <a:lstStyle/>
          <a:p>
            <a:fld id="{655BF74A-4EF4-4074-9468-58D8FD9F9C1C}" type="datetimeFigureOut">
              <a:rPr lang="fr-FR" smtClean="0"/>
              <a:t>15/03/2024</a:t>
            </a:fld>
            <a:endParaRPr lang="fr-FR"/>
          </a:p>
        </p:txBody>
      </p:sp>
      <p:sp>
        <p:nvSpPr>
          <p:cNvPr id="5" name="Espace réservé du pied de page 4">
            <a:extLst>
              <a:ext uri="{FF2B5EF4-FFF2-40B4-BE49-F238E27FC236}">
                <a16:creationId xmlns:a16="http://schemas.microsoft.com/office/drawing/2014/main" id="{221881A5-1317-5BB1-05D9-DCCE9CEBAFE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944C54-1587-54D1-8D22-B4E4EBCF70AF}"/>
              </a:ext>
            </a:extLst>
          </p:cNvPr>
          <p:cNvSpPr>
            <a:spLocks noGrp="1"/>
          </p:cNvSpPr>
          <p:nvPr>
            <p:ph type="sldNum" sz="quarter" idx="12"/>
          </p:nvPr>
        </p:nvSpPr>
        <p:spPr/>
        <p:txBody>
          <a:bodyPr/>
          <a:lstStyle/>
          <a:p>
            <a:fld id="{88C0F375-9306-4516-B36D-9151FDFA11C9}" type="slidenum">
              <a:rPr lang="fr-FR" smtClean="0"/>
              <a:t>‹N°›</a:t>
            </a:fld>
            <a:endParaRPr lang="fr-FR"/>
          </a:p>
        </p:txBody>
      </p:sp>
    </p:spTree>
    <p:extLst>
      <p:ext uri="{BB962C8B-B14F-4D97-AF65-F5344CB8AC3E}">
        <p14:creationId xmlns:p14="http://schemas.microsoft.com/office/powerpoint/2010/main" val="1775029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F51160-0495-6D57-2332-9F8C4FF29C8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439A605-CC6E-0876-03E7-C36A250671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7F07F0C-5E97-772E-2239-990907900302}"/>
              </a:ext>
            </a:extLst>
          </p:cNvPr>
          <p:cNvSpPr>
            <a:spLocks noGrp="1"/>
          </p:cNvSpPr>
          <p:nvPr>
            <p:ph type="dt" sz="half" idx="10"/>
          </p:nvPr>
        </p:nvSpPr>
        <p:spPr/>
        <p:txBody>
          <a:bodyPr/>
          <a:lstStyle/>
          <a:p>
            <a:fld id="{655BF74A-4EF4-4074-9468-58D8FD9F9C1C}" type="datetimeFigureOut">
              <a:rPr lang="fr-FR" smtClean="0"/>
              <a:t>15/03/2024</a:t>
            </a:fld>
            <a:endParaRPr lang="fr-FR"/>
          </a:p>
        </p:txBody>
      </p:sp>
      <p:sp>
        <p:nvSpPr>
          <p:cNvPr id="5" name="Espace réservé du pied de page 4">
            <a:extLst>
              <a:ext uri="{FF2B5EF4-FFF2-40B4-BE49-F238E27FC236}">
                <a16:creationId xmlns:a16="http://schemas.microsoft.com/office/drawing/2014/main" id="{FBB2BE1C-EA5C-9BAD-5D79-C0B4F1BAF96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90CDFE5-4C89-6EEF-21FE-F67C8DDCAD1F}"/>
              </a:ext>
            </a:extLst>
          </p:cNvPr>
          <p:cNvSpPr>
            <a:spLocks noGrp="1"/>
          </p:cNvSpPr>
          <p:nvPr>
            <p:ph type="sldNum" sz="quarter" idx="12"/>
          </p:nvPr>
        </p:nvSpPr>
        <p:spPr/>
        <p:txBody>
          <a:bodyPr/>
          <a:lstStyle/>
          <a:p>
            <a:fld id="{88C0F375-9306-4516-B36D-9151FDFA11C9}" type="slidenum">
              <a:rPr lang="fr-FR" smtClean="0"/>
              <a:t>‹N°›</a:t>
            </a:fld>
            <a:endParaRPr lang="fr-FR"/>
          </a:p>
        </p:txBody>
      </p:sp>
    </p:spTree>
    <p:extLst>
      <p:ext uri="{BB962C8B-B14F-4D97-AF65-F5344CB8AC3E}">
        <p14:creationId xmlns:p14="http://schemas.microsoft.com/office/powerpoint/2010/main" val="481908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2160CB-5CB4-07D2-F505-7A66103C145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1DE14F3-C437-1ADF-5AB0-99773B31F79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BE3C535-4A60-3C7C-2415-A2BEC1BFF5F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7190863-EDC8-B497-C45E-3D75116D7F8C}"/>
              </a:ext>
            </a:extLst>
          </p:cNvPr>
          <p:cNvSpPr>
            <a:spLocks noGrp="1"/>
          </p:cNvSpPr>
          <p:nvPr>
            <p:ph type="dt" sz="half" idx="10"/>
          </p:nvPr>
        </p:nvSpPr>
        <p:spPr/>
        <p:txBody>
          <a:bodyPr/>
          <a:lstStyle/>
          <a:p>
            <a:fld id="{655BF74A-4EF4-4074-9468-58D8FD9F9C1C}" type="datetimeFigureOut">
              <a:rPr lang="fr-FR" smtClean="0"/>
              <a:t>15/03/2024</a:t>
            </a:fld>
            <a:endParaRPr lang="fr-FR"/>
          </a:p>
        </p:txBody>
      </p:sp>
      <p:sp>
        <p:nvSpPr>
          <p:cNvPr id="6" name="Espace réservé du pied de page 5">
            <a:extLst>
              <a:ext uri="{FF2B5EF4-FFF2-40B4-BE49-F238E27FC236}">
                <a16:creationId xmlns:a16="http://schemas.microsoft.com/office/drawing/2014/main" id="{8B5616F0-3797-9D70-E5E2-5F2641D436E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F8DACC2-31F9-2ADB-C004-71EB970F7B29}"/>
              </a:ext>
            </a:extLst>
          </p:cNvPr>
          <p:cNvSpPr>
            <a:spLocks noGrp="1"/>
          </p:cNvSpPr>
          <p:nvPr>
            <p:ph type="sldNum" sz="quarter" idx="12"/>
          </p:nvPr>
        </p:nvSpPr>
        <p:spPr/>
        <p:txBody>
          <a:bodyPr/>
          <a:lstStyle/>
          <a:p>
            <a:fld id="{88C0F375-9306-4516-B36D-9151FDFA11C9}" type="slidenum">
              <a:rPr lang="fr-FR" smtClean="0"/>
              <a:t>‹N°›</a:t>
            </a:fld>
            <a:endParaRPr lang="fr-FR"/>
          </a:p>
        </p:txBody>
      </p:sp>
    </p:spTree>
    <p:extLst>
      <p:ext uri="{BB962C8B-B14F-4D97-AF65-F5344CB8AC3E}">
        <p14:creationId xmlns:p14="http://schemas.microsoft.com/office/powerpoint/2010/main" val="3318444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F3C7DF-0B38-BA7D-095F-5BC62BB7CF6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D45959B-D7B9-6C8F-246A-4EF3B88DD1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9761162-A15B-5821-3D4F-EF415ED51B8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41B73F0-591A-CDEE-B33E-FEA18CC94E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3B4091F-6FB9-0DD3-8157-4646066BF5D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1A5A468-456A-433A-2193-4BB4256E7005}"/>
              </a:ext>
            </a:extLst>
          </p:cNvPr>
          <p:cNvSpPr>
            <a:spLocks noGrp="1"/>
          </p:cNvSpPr>
          <p:nvPr>
            <p:ph type="dt" sz="half" idx="10"/>
          </p:nvPr>
        </p:nvSpPr>
        <p:spPr/>
        <p:txBody>
          <a:bodyPr/>
          <a:lstStyle/>
          <a:p>
            <a:fld id="{655BF74A-4EF4-4074-9468-58D8FD9F9C1C}" type="datetimeFigureOut">
              <a:rPr lang="fr-FR" smtClean="0"/>
              <a:t>15/03/2024</a:t>
            </a:fld>
            <a:endParaRPr lang="fr-FR"/>
          </a:p>
        </p:txBody>
      </p:sp>
      <p:sp>
        <p:nvSpPr>
          <p:cNvPr id="8" name="Espace réservé du pied de page 7">
            <a:extLst>
              <a:ext uri="{FF2B5EF4-FFF2-40B4-BE49-F238E27FC236}">
                <a16:creationId xmlns:a16="http://schemas.microsoft.com/office/drawing/2014/main" id="{5D698C7E-780B-C7FF-8633-61E3A6E2F1B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4020AE8-CA1D-7C9D-BFD0-F4390FE73D5E}"/>
              </a:ext>
            </a:extLst>
          </p:cNvPr>
          <p:cNvSpPr>
            <a:spLocks noGrp="1"/>
          </p:cNvSpPr>
          <p:nvPr>
            <p:ph type="sldNum" sz="quarter" idx="12"/>
          </p:nvPr>
        </p:nvSpPr>
        <p:spPr/>
        <p:txBody>
          <a:bodyPr/>
          <a:lstStyle/>
          <a:p>
            <a:fld id="{88C0F375-9306-4516-B36D-9151FDFA11C9}" type="slidenum">
              <a:rPr lang="fr-FR" smtClean="0"/>
              <a:t>‹N°›</a:t>
            </a:fld>
            <a:endParaRPr lang="fr-FR"/>
          </a:p>
        </p:txBody>
      </p:sp>
    </p:spTree>
    <p:extLst>
      <p:ext uri="{BB962C8B-B14F-4D97-AF65-F5344CB8AC3E}">
        <p14:creationId xmlns:p14="http://schemas.microsoft.com/office/powerpoint/2010/main" val="241239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42C447-2891-1699-9E4F-84CEFB47B6E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3D96540-1FDF-462E-4E5F-2D08D5473306}"/>
              </a:ext>
            </a:extLst>
          </p:cNvPr>
          <p:cNvSpPr>
            <a:spLocks noGrp="1"/>
          </p:cNvSpPr>
          <p:nvPr>
            <p:ph type="dt" sz="half" idx="10"/>
          </p:nvPr>
        </p:nvSpPr>
        <p:spPr/>
        <p:txBody>
          <a:bodyPr/>
          <a:lstStyle/>
          <a:p>
            <a:fld id="{655BF74A-4EF4-4074-9468-58D8FD9F9C1C}" type="datetimeFigureOut">
              <a:rPr lang="fr-FR" smtClean="0"/>
              <a:t>15/03/2024</a:t>
            </a:fld>
            <a:endParaRPr lang="fr-FR"/>
          </a:p>
        </p:txBody>
      </p:sp>
      <p:sp>
        <p:nvSpPr>
          <p:cNvPr id="4" name="Espace réservé du pied de page 3">
            <a:extLst>
              <a:ext uri="{FF2B5EF4-FFF2-40B4-BE49-F238E27FC236}">
                <a16:creationId xmlns:a16="http://schemas.microsoft.com/office/drawing/2014/main" id="{D2C8CE67-E3FC-DE1C-031F-C1DD36891C6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3275B49-81C1-EA02-F067-CF57BDC5EFBC}"/>
              </a:ext>
            </a:extLst>
          </p:cNvPr>
          <p:cNvSpPr>
            <a:spLocks noGrp="1"/>
          </p:cNvSpPr>
          <p:nvPr>
            <p:ph type="sldNum" sz="quarter" idx="12"/>
          </p:nvPr>
        </p:nvSpPr>
        <p:spPr/>
        <p:txBody>
          <a:bodyPr/>
          <a:lstStyle/>
          <a:p>
            <a:fld id="{88C0F375-9306-4516-B36D-9151FDFA11C9}" type="slidenum">
              <a:rPr lang="fr-FR" smtClean="0"/>
              <a:t>‹N°›</a:t>
            </a:fld>
            <a:endParaRPr lang="fr-FR"/>
          </a:p>
        </p:txBody>
      </p:sp>
    </p:spTree>
    <p:extLst>
      <p:ext uri="{BB962C8B-B14F-4D97-AF65-F5344CB8AC3E}">
        <p14:creationId xmlns:p14="http://schemas.microsoft.com/office/powerpoint/2010/main" val="1923064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30A1862-EE91-8896-D04D-F1635EEAB466}"/>
              </a:ext>
            </a:extLst>
          </p:cNvPr>
          <p:cNvSpPr>
            <a:spLocks noGrp="1"/>
          </p:cNvSpPr>
          <p:nvPr>
            <p:ph type="dt" sz="half" idx="10"/>
          </p:nvPr>
        </p:nvSpPr>
        <p:spPr/>
        <p:txBody>
          <a:bodyPr/>
          <a:lstStyle/>
          <a:p>
            <a:fld id="{655BF74A-4EF4-4074-9468-58D8FD9F9C1C}" type="datetimeFigureOut">
              <a:rPr lang="fr-FR" smtClean="0"/>
              <a:t>15/03/2024</a:t>
            </a:fld>
            <a:endParaRPr lang="fr-FR"/>
          </a:p>
        </p:txBody>
      </p:sp>
      <p:sp>
        <p:nvSpPr>
          <p:cNvPr id="3" name="Espace réservé du pied de page 2">
            <a:extLst>
              <a:ext uri="{FF2B5EF4-FFF2-40B4-BE49-F238E27FC236}">
                <a16:creationId xmlns:a16="http://schemas.microsoft.com/office/drawing/2014/main" id="{6D8660EC-C74E-431A-4410-9A14C03FF41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474AB8B-BBAE-2187-FD91-44D415D1A55F}"/>
              </a:ext>
            </a:extLst>
          </p:cNvPr>
          <p:cNvSpPr>
            <a:spLocks noGrp="1"/>
          </p:cNvSpPr>
          <p:nvPr>
            <p:ph type="sldNum" sz="quarter" idx="12"/>
          </p:nvPr>
        </p:nvSpPr>
        <p:spPr/>
        <p:txBody>
          <a:bodyPr/>
          <a:lstStyle/>
          <a:p>
            <a:fld id="{88C0F375-9306-4516-B36D-9151FDFA11C9}" type="slidenum">
              <a:rPr lang="fr-FR" smtClean="0"/>
              <a:t>‹N°›</a:t>
            </a:fld>
            <a:endParaRPr lang="fr-FR"/>
          </a:p>
        </p:txBody>
      </p:sp>
    </p:spTree>
    <p:extLst>
      <p:ext uri="{BB962C8B-B14F-4D97-AF65-F5344CB8AC3E}">
        <p14:creationId xmlns:p14="http://schemas.microsoft.com/office/powerpoint/2010/main" val="3050378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5D143E-4A46-8DE1-D48F-E178667DA04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E5B3AF7-485C-775A-E91E-5118DF479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07D6082-9B58-BC4B-72D6-14899C3541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8699723-F3D1-BE85-7BC2-E13A10420A80}"/>
              </a:ext>
            </a:extLst>
          </p:cNvPr>
          <p:cNvSpPr>
            <a:spLocks noGrp="1"/>
          </p:cNvSpPr>
          <p:nvPr>
            <p:ph type="dt" sz="half" idx="10"/>
          </p:nvPr>
        </p:nvSpPr>
        <p:spPr/>
        <p:txBody>
          <a:bodyPr/>
          <a:lstStyle/>
          <a:p>
            <a:fld id="{655BF74A-4EF4-4074-9468-58D8FD9F9C1C}" type="datetimeFigureOut">
              <a:rPr lang="fr-FR" smtClean="0"/>
              <a:t>15/03/2024</a:t>
            </a:fld>
            <a:endParaRPr lang="fr-FR"/>
          </a:p>
        </p:txBody>
      </p:sp>
      <p:sp>
        <p:nvSpPr>
          <p:cNvPr id="6" name="Espace réservé du pied de page 5">
            <a:extLst>
              <a:ext uri="{FF2B5EF4-FFF2-40B4-BE49-F238E27FC236}">
                <a16:creationId xmlns:a16="http://schemas.microsoft.com/office/drawing/2014/main" id="{6E77A260-ABF6-1870-8122-E0DAE4820DB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8287D8E-171B-E6D5-EDC8-E8C2807D9D33}"/>
              </a:ext>
            </a:extLst>
          </p:cNvPr>
          <p:cNvSpPr>
            <a:spLocks noGrp="1"/>
          </p:cNvSpPr>
          <p:nvPr>
            <p:ph type="sldNum" sz="quarter" idx="12"/>
          </p:nvPr>
        </p:nvSpPr>
        <p:spPr/>
        <p:txBody>
          <a:bodyPr/>
          <a:lstStyle/>
          <a:p>
            <a:fld id="{88C0F375-9306-4516-B36D-9151FDFA11C9}" type="slidenum">
              <a:rPr lang="fr-FR" smtClean="0"/>
              <a:t>‹N°›</a:t>
            </a:fld>
            <a:endParaRPr lang="fr-FR"/>
          </a:p>
        </p:txBody>
      </p:sp>
    </p:spTree>
    <p:extLst>
      <p:ext uri="{BB962C8B-B14F-4D97-AF65-F5344CB8AC3E}">
        <p14:creationId xmlns:p14="http://schemas.microsoft.com/office/powerpoint/2010/main" val="2854614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0AA0C8-D2A3-7722-533E-FF11D8A1CE2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CC391E4-C0CD-C23C-EC60-72B5D1312D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0A020DF-F5AC-6687-0C5E-EBD7C5445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5778B34-9D54-DA25-B523-FACA02044D9E}"/>
              </a:ext>
            </a:extLst>
          </p:cNvPr>
          <p:cNvSpPr>
            <a:spLocks noGrp="1"/>
          </p:cNvSpPr>
          <p:nvPr>
            <p:ph type="dt" sz="half" idx="10"/>
          </p:nvPr>
        </p:nvSpPr>
        <p:spPr/>
        <p:txBody>
          <a:bodyPr/>
          <a:lstStyle/>
          <a:p>
            <a:fld id="{655BF74A-4EF4-4074-9468-58D8FD9F9C1C}" type="datetimeFigureOut">
              <a:rPr lang="fr-FR" smtClean="0"/>
              <a:t>15/03/2024</a:t>
            </a:fld>
            <a:endParaRPr lang="fr-FR"/>
          </a:p>
        </p:txBody>
      </p:sp>
      <p:sp>
        <p:nvSpPr>
          <p:cNvPr id="6" name="Espace réservé du pied de page 5">
            <a:extLst>
              <a:ext uri="{FF2B5EF4-FFF2-40B4-BE49-F238E27FC236}">
                <a16:creationId xmlns:a16="http://schemas.microsoft.com/office/drawing/2014/main" id="{666CED4D-48FC-D665-20DF-90A7487B903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28C6DB3-F289-08FF-99F8-A8821D2FC314}"/>
              </a:ext>
            </a:extLst>
          </p:cNvPr>
          <p:cNvSpPr>
            <a:spLocks noGrp="1"/>
          </p:cNvSpPr>
          <p:nvPr>
            <p:ph type="sldNum" sz="quarter" idx="12"/>
          </p:nvPr>
        </p:nvSpPr>
        <p:spPr/>
        <p:txBody>
          <a:bodyPr/>
          <a:lstStyle/>
          <a:p>
            <a:fld id="{88C0F375-9306-4516-B36D-9151FDFA11C9}" type="slidenum">
              <a:rPr lang="fr-FR" smtClean="0"/>
              <a:t>‹N°›</a:t>
            </a:fld>
            <a:endParaRPr lang="fr-FR"/>
          </a:p>
        </p:txBody>
      </p:sp>
    </p:spTree>
    <p:extLst>
      <p:ext uri="{BB962C8B-B14F-4D97-AF65-F5344CB8AC3E}">
        <p14:creationId xmlns:p14="http://schemas.microsoft.com/office/powerpoint/2010/main" val="244437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0C7CF93-25D7-C22D-501D-2188DC2B26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72E2FC4-2C64-DCBA-E662-AAB517FC66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53E7B0A-0ADE-212E-BDAC-369898A6F0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BF74A-4EF4-4074-9468-58D8FD9F9C1C}" type="datetimeFigureOut">
              <a:rPr lang="fr-FR" smtClean="0"/>
              <a:t>15/03/2024</a:t>
            </a:fld>
            <a:endParaRPr lang="fr-FR"/>
          </a:p>
        </p:txBody>
      </p:sp>
      <p:sp>
        <p:nvSpPr>
          <p:cNvPr id="5" name="Espace réservé du pied de page 4">
            <a:extLst>
              <a:ext uri="{FF2B5EF4-FFF2-40B4-BE49-F238E27FC236}">
                <a16:creationId xmlns:a16="http://schemas.microsoft.com/office/drawing/2014/main" id="{86F7D9D1-F94C-5D14-71C7-FCB91285F2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689CD26-FD67-0DE6-9632-2FE48B042B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0F375-9306-4516-B36D-9151FDFA11C9}" type="slidenum">
              <a:rPr lang="fr-FR" smtClean="0"/>
              <a:t>‹N°›</a:t>
            </a:fld>
            <a:endParaRPr lang="fr-FR"/>
          </a:p>
        </p:txBody>
      </p:sp>
    </p:spTree>
    <p:extLst>
      <p:ext uri="{BB962C8B-B14F-4D97-AF65-F5344CB8AC3E}">
        <p14:creationId xmlns:p14="http://schemas.microsoft.com/office/powerpoint/2010/main" val="1446766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8E64F21-A3C3-641A-429C-85055ACE5DE3}"/>
              </a:ext>
            </a:extLst>
          </p:cNvPr>
          <p:cNvSpPr txBox="1"/>
          <p:nvPr/>
        </p:nvSpPr>
        <p:spPr>
          <a:xfrm>
            <a:off x="987380" y="2483616"/>
            <a:ext cx="10019764" cy="707886"/>
          </a:xfrm>
          <a:prstGeom prst="rect">
            <a:avLst/>
          </a:prstGeom>
          <a:noFill/>
        </p:spPr>
        <p:txBody>
          <a:bodyPr wrap="square" rtlCol="0">
            <a:spAutoFit/>
          </a:bodyPr>
          <a:lstStyle/>
          <a:p>
            <a:r>
              <a:rPr lang="fr-FR" sz="4000" dirty="0">
                <a:solidFill>
                  <a:srgbClr val="00B0F0"/>
                </a:solidFill>
                <a:effectLst>
                  <a:outerShdw blurRad="38100" dist="38100" dir="2700000" algn="tl">
                    <a:srgbClr val="000000">
                      <a:alpha val="43137"/>
                    </a:srgbClr>
                  </a:outerShdw>
                </a:effectLst>
                <a:latin typeface="Bouygues Read"/>
              </a:rPr>
              <a:t>Levier commerciaux Bouygues Telecom /Mobile</a:t>
            </a:r>
          </a:p>
        </p:txBody>
      </p:sp>
    </p:spTree>
    <p:extLst>
      <p:ext uri="{BB962C8B-B14F-4D97-AF65-F5344CB8AC3E}">
        <p14:creationId xmlns:p14="http://schemas.microsoft.com/office/powerpoint/2010/main" val="3944807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4A3588-CE1C-B3A2-5011-B6AB72995C1D}"/>
              </a:ext>
            </a:extLst>
          </p:cNvPr>
          <p:cNvSpPr txBox="1"/>
          <p:nvPr/>
        </p:nvSpPr>
        <p:spPr>
          <a:xfrm>
            <a:off x="103031" y="1492159"/>
            <a:ext cx="10650829" cy="2339102"/>
          </a:xfrm>
          <a:prstGeom prst="rect">
            <a:avLst/>
          </a:prstGeom>
          <a:noFill/>
        </p:spPr>
        <p:txBody>
          <a:bodyPr wrap="square" rtlCol="0">
            <a:spAutoFit/>
          </a:bodyPr>
          <a:lstStyle/>
          <a:p>
            <a:pPr marL="0" indent="0">
              <a:buFont typeface="Arial" panose="020B0604020202020204" pitchFamily="34" charset="0"/>
              <a:buNone/>
            </a:pPr>
            <a:r>
              <a:rPr lang="fr-FR" sz="3200" dirty="0">
                <a:solidFill>
                  <a:srgbClr val="0070C0"/>
                </a:solidFill>
                <a:latin typeface="Bouygues Read"/>
              </a:rPr>
              <a:t>La démarche est simple </a:t>
            </a:r>
            <a:r>
              <a:rPr lang="fr-FR" sz="3200" b="0" i="0" dirty="0">
                <a:solidFill>
                  <a:srgbClr val="0070C0"/>
                </a:solidFill>
                <a:effectLst/>
                <a:latin typeface="Bouygues Read"/>
              </a:rPr>
              <a:t>:  </a:t>
            </a:r>
          </a:p>
          <a:p>
            <a:pPr marL="0" indent="0">
              <a:buFont typeface="Arial" panose="020B0604020202020204" pitchFamily="34" charset="0"/>
              <a:buNone/>
            </a:pPr>
            <a:endParaRPr lang="fr-FR" sz="3200" dirty="0">
              <a:solidFill>
                <a:srgbClr val="0070C0"/>
              </a:solidFill>
              <a:latin typeface="-apple-system"/>
            </a:endParaRPr>
          </a:p>
          <a:p>
            <a:pPr marL="0" indent="0">
              <a:buFont typeface="Arial" panose="020B0604020202020204" pitchFamily="34" charset="0"/>
              <a:buNone/>
            </a:pPr>
            <a:endParaRPr lang="fr-FR" sz="3200" dirty="0">
              <a:solidFill>
                <a:schemeClr val="accent1">
                  <a:lumMod val="75000"/>
                </a:schemeClr>
              </a:solidFill>
              <a:latin typeface="-apple-system"/>
            </a:endParaRPr>
          </a:p>
          <a:p>
            <a:r>
              <a:rPr lang="fr-FR" sz="3200" dirty="0">
                <a:solidFill>
                  <a:schemeClr val="accent1">
                    <a:lumMod val="75000"/>
                  </a:schemeClr>
                </a:solidFill>
                <a:latin typeface="Bouygues Read"/>
              </a:rPr>
              <a:t>Commençant par l’ODR demandée via le coupon:</a:t>
            </a:r>
            <a:endParaRPr lang="fr-FR" sz="3200" dirty="0">
              <a:solidFill>
                <a:srgbClr val="0070C0"/>
              </a:solidFill>
              <a:latin typeface="Bouygues Read"/>
            </a:endParaRPr>
          </a:p>
          <a:p>
            <a:endParaRPr lang="fr-FR" dirty="0"/>
          </a:p>
        </p:txBody>
      </p:sp>
      <p:sp>
        <p:nvSpPr>
          <p:cNvPr id="5" name="Forme libre : forme 4">
            <a:extLst>
              <a:ext uri="{FF2B5EF4-FFF2-40B4-BE49-F238E27FC236}">
                <a16:creationId xmlns:a16="http://schemas.microsoft.com/office/drawing/2014/main" id="{A1584FCC-627C-26F7-A495-69774F039713}"/>
              </a:ext>
            </a:extLst>
          </p:cNvPr>
          <p:cNvSpPr/>
          <p:nvPr/>
        </p:nvSpPr>
        <p:spPr>
          <a:xfrm>
            <a:off x="1304801" y="2153983"/>
            <a:ext cx="593945" cy="507727"/>
          </a:xfrm>
          <a:custGeom>
            <a:avLst/>
            <a:gdLst>
              <a:gd name="connsiteX0" fmla="*/ 0 w 507727"/>
              <a:gd name="connsiteY0" fmla="*/ 118789 h 593945"/>
              <a:gd name="connsiteX1" fmla="*/ 253864 w 507727"/>
              <a:gd name="connsiteY1" fmla="*/ 118789 h 593945"/>
              <a:gd name="connsiteX2" fmla="*/ 253864 w 507727"/>
              <a:gd name="connsiteY2" fmla="*/ 0 h 593945"/>
              <a:gd name="connsiteX3" fmla="*/ 507727 w 507727"/>
              <a:gd name="connsiteY3" fmla="*/ 296973 h 593945"/>
              <a:gd name="connsiteX4" fmla="*/ 253864 w 507727"/>
              <a:gd name="connsiteY4" fmla="*/ 593945 h 593945"/>
              <a:gd name="connsiteX5" fmla="*/ 253864 w 507727"/>
              <a:gd name="connsiteY5" fmla="*/ 475156 h 593945"/>
              <a:gd name="connsiteX6" fmla="*/ 0 w 507727"/>
              <a:gd name="connsiteY6" fmla="*/ 475156 h 593945"/>
              <a:gd name="connsiteX7" fmla="*/ 0 w 507727"/>
              <a:gd name="connsiteY7" fmla="*/ 118789 h 59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727" h="593945">
                <a:moveTo>
                  <a:pt x="406182" y="1"/>
                </a:moveTo>
                <a:lnTo>
                  <a:pt x="406182" y="296973"/>
                </a:lnTo>
                <a:lnTo>
                  <a:pt x="507727" y="296973"/>
                </a:lnTo>
                <a:lnTo>
                  <a:pt x="253863" y="593944"/>
                </a:lnTo>
                <a:lnTo>
                  <a:pt x="0" y="296973"/>
                </a:lnTo>
                <a:lnTo>
                  <a:pt x="101545" y="296973"/>
                </a:lnTo>
                <a:lnTo>
                  <a:pt x="101545" y="1"/>
                </a:lnTo>
                <a:lnTo>
                  <a:pt x="406182" y="1"/>
                </a:lnTo>
                <a:close/>
              </a:path>
            </a:pathLst>
          </a:custGeom>
          <a:solidFill>
            <a:srgbClr val="109DB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8789" tIns="0" rIns="118789" bIns="152318" numCol="1" spcCol="1270" anchor="ctr" anchorCtr="0">
            <a:noAutofit/>
          </a:bodyPr>
          <a:lstStyle/>
          <a:p>
            <a:pPr marL="0" lvl="0" indent="0" algn="ctr" defTabSz="1111250">
              <a:lnSpc>
                <a:spcPct val="90000"/>
              </a:lnSpc>
              <a:spcBef>
                <a:spcPct val="0"/>
              </a:spcBef>
              <a:spcAft>
                <a:spcPct val="35000"/>
              </a:spcAft>
              <a:buNone/>
            </a:pPr>
            <a:endParaRPr lang="en-US" sz="2500" kern="1200"/>
          </a:p>
        </p:txBody>
      </p:sp>
      <p:sp>
        <p:nvSpPr>
          <p:cNvPr id="8" name="ZoneTexte 7">
            <a:extLst>
              <a:ext uri="{FF2B5EF4-FFF2-40B4-BE49-F238E27FC236}">
                <a16:creationId xmlns:a16="http://schemas.microsoft.com/office/drawing/2014/main" id="{0C482320-8F00-2E85-C54D-F11CA28097CA}"/>
              </a:ext>
            </a:extLst>
          </p:cNvPr>
          <p:cNvSpPr txBox="1"/>
          <p:nvPr/>
        </p:nvSpPr>
        <p:spPr>
          <a:xfrm>
            <a:off x="103031" y="4531722"/>
            <a:ext cx="11294772" cy="1323439"/>
          </a:xfrm>
          <a:prstGeom prst="rect">
            <a:avLst/>
          </a:prstGeom>
          <a:noFill/>
        </p:spPr>
        <p:txBody>
          <a:bodyPr wrap="square" rtlCol="0">
            <a:spAutoFit/>
          </a:bodyPr>
          <a:lstStyle/>
          <a:p>
            <a:r>
              <a:rPr lang="fr-FR" dirty="0"/>
              <a:t>1-</a:t>
            </a:r>
            <a:r>
              <a:rPr lang="fr-FR" sz="2000" b="1" dirty="0">
                <a:latin typeface="Bouygues Read"/>
              </a:rPr>
              <a:t>Il faut remplir tous les champs du formulaire et fournir les pièces justificatives demandées sur le coupon </a:t>
            </a:r>
          </a:p>
          <a:p>
            <a:r>
              <a:rPr lang="fr-FR" sz="2000" b="1" dirty="0">
                <a:latin typeface="Bouygues Read"/>
              </a:rPr>
              <a:t>2-Le remboursement sera fait par virement bancaire sous 4 à 8 semaines après réceptions de la demande de remboursement par voie postal ou digital </a:t>
            </a:r>
          </a:p>
        </p:txBody>
      </p:sp>
    </p:spTree>
    <p:extLst>
      <p:ext uri="{BB962C8B-B14F-4D97-AF65-F5344CB8AC3E}">
        <p14:creationId xmlns:p14="http://schemas.microsoft.com/office/powerpoint/2010/main" val="172384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4A3588-CE1C-B3A2-5011-B6AB72995C1D}"/>
              </a:ext>
            </a:extLst>
          </p:cNvPr>
          <p:cNvSpPr txBox="1"/>
          <p:nvPr/>
        </p:nvSpPr>
        <p:spPr>
          <a:xfrm>
            <a:off x="103031" y="1492159"/>
            <a:ext cx="10650829" cy="2339102"/>
          </a:xfrm>
          <a:prstGeom prst="rect">
            <a:avLst/>
          </a:prstGeom>
          <a:noFill/>
        </p:spPr>
        <p:txBody>
          <a:bodyPr wrap="square" rtlCol="0">
            <a:spAutoFit/>
          </a:bodyPr>
          <a:lstStyle/>
          <a:p>
            <a:pPr marL="0" indent="0">
              <a:buFont typeface="Arial" panose="020B0604020202020204" pitchFamily="34" charset="0"/>
              <a:buNone/>
            </a:pPr>
            <a:r>
              <a:rPr lang="fr-FR" sz="3200" dirty="0">
                <a:solidFill>
                  <a:srgbClr val="0070C0"/>
                </a:solidFill>
                <a:latin typeface="Bouygues Read"/>
              </a:rPr>
              <a:t>La démarche est simple </a:t>
            </a:r>
            <a:r>
              <a:rPr lang="fr-FR" sz="3200" b="0" i="0" dirty="0">
                <a:solidFill>
                  <a:srgbClr val="0070C0"/>
                </a:solidFill>
                <a:effectLst/>
                <a:latin typeface="Bouygues Read"/>
              </a:rPr>
              <a:t>:  </a:t>
            </a:r>
          </a:p>
          <a:p>
            <a:pPr marL="0" indent="0">
              <a:buFont typeface="Arial" panose="020B0604020202020204" pitchFamily="34" charset="0"/>
              <a:buNone/>
            </a:pPr>
            <a:endParaRPr lang="fr-FR" sz="3200" dirty="0">
              <a:solidFill>
                <a:srgbClr val="0070C0"/>
              </a:solidFill>
              <a:latin typeface="-apple-system"/>
            </a:endParaRPr>
          </a:p>
          <a:p>
            <a:pPr marL="0" indent="0">
              <a:buFont typeface="Arial" panose="020B0604020202020204" pitchFamily="34" charset="0"/>
              <a:buNone/>
            </a:pPr>
            <a:endParaRPr lang="fr-FR" sz="3200" dirty="0">
              <a:solidFill>
                <a:schemeClr val="accent1">
                  <a:lumMod val="75000"/>
                </a:schemeClr>
              </a:solidFill>
              <a:latin typeface="-apple-system"/>
            </a:endParaRPr>
          </a:p>
          <a:p>
            <a:r>
              <a:rPr lang="fr-FR" sz="3200" dirty="0">
                <a:solidFill>
                  <a:schemeClr val="accent1">
                    <a:lumMod val="75000"/>
                  </a:schemeClr>
                </a:solidFill>
                <a:latin typeface="Bouygues Read"/>
              </a:rPr>
              <a:t>Pour l’ODR demandée via Un e-mail(TLV):</a:t>
            </a:r>
            <a:endParaRPr lang="fr-FR" sz="3200" dirty="0">
              <a:solidFill>
                <a:srgbClr val="0070C0"/>
              </a:solidFill>
              <a:latin typeface="Bouygues Read"/>
            </a:endParaRPr>
          </a:p>
          <a:p>
            <a:endParaRPr lang="fr-FR" dirty="0"/>
          </a:p>
        </p:txBody>
      </p:sp>
      <p:sp>
        <p:nvSpPr>
          <p:cNvPr id="5" name="Forme libre : forme 4">
            <a:extLst>
              <a:ext uri="{FF2B5EF4-FFF2-40B4-BE49-F238E27FC236}">
                <a16:creationId xmlns:a16="http://schemas.microsoft.com/office/drawing/2014/main" id="{A1584FCC-627C-26F7-A495-69774F039713}"/>
              </a:ext>
            </a:extLst>
          </p:cNvPr>
          <p:cNvSpPr/>
          <p:nvPr/>
        </p:nvSpPr>
        <p:spPr>
          <a:xfrm>
            <a:off x="1304801" y="2153983"/>
            <a:ext cx="593945" cy="507727"/>
          </a:xfrm>
          <a:custGeom>
            <a:avLst/>
            <a:gdLst>
              <a:gd name="connsiteX0" fmla="*/ 0 w 507727"/>
              <a:gd name="connsiteY0" fmla="*/ 118789 h 593945"/>
              <a:gd name="connsiteX1" fmla="*/ 253864 w 507727"/>
              <a:gd name="connsiteY1" fmla="*/ 118789 h 593945"/>
              <a:gd name="connsiteX2" fmla="*/ 253864 w 507727"/>
              <a:gd name="connsiteY2" fmla="*/ 0 h 593945"/>
              <a:gd name="connsiteX3" fmla="*/ 507727 w 507727"/>
              <a:gd name="connsiteY3" fmla="*/ 296973 h 593945"/>
              <a:gd name="connsiteX4" fmla="*/ 253864 w 507727"/>
              <a:gd name="connsiteY4" fmla="*/ 593945 h 593945"/>
              <a:gd name="connsiteX5" fmla="*/ 253864 w 507727"/>
              <a:gd name="connsiteY5" fmla="*/ 475156 h 593945"/>
              <a:gd name="connsiteX6" fmla="*/ 0 w 507727"/>
              <a:gd name="connsiteY6" fmla="*/ 475156 h 593945"/>
              <a:gd name="connsiteX7" fmla="*/ 0 w 507727"/>
              <a:gd name="connsiteY7" fmla="*/ 118789 h 59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727" h="593945">
                <a:moveTo>
                  <a:pt x="406182" y="1"/>
                </a:moveTo>
                <a:lnTo>
                  <a:pt x="406182" y="296973"/>
                </a:lnTo>
                <a:lnTo>
                  <a:pt x="507727" y="296973"/>
                </a:lnTo>
                <a:lnTo>
                  <a:pt x="253863" y="593944"/>
                </a:lnTo>
                <a:lnTo>
                  <a:pt x="0" y="296973"/>
                </a:lnTo>
                <a:lnTo>
                  <a:pt x="101545" y="296973"/>
                </a:lnTo>
                <a:lnTo>
                  <a:pt x="101545" y="1"/>
                </a:lnTo>
                <a:lnTo>
                  <a:pt x="406182" y="1"/>
                </a:lnTo>
                <a:close/>
              </a:path>
            </a:pathLst>
          </a:custGeom>
          <a:solidFill>
            <a:srgbClr val="109DB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8789" tIns="0" rIns="118789" bIns="152318" numCol="1" spcCol="1270" anchor="ctr" anchorCtr="0">
            <a:noAutofit/>
          </a:bodyPr>
          <a:lstStyle/>
          <a:p>
            <a:pPr marL="0" lvl="0" indent="0" algn="ctr" defTabSz="1111250">
              <a:lnSpc>
                <a:spcPct val="90000"/>
              </a:lnSpc>
              <a:spcBef>
                <a:spcPct val="0"/>
              </a:spcBef>
              <a:spcAft>
                <a:spcPct val="35000"/>
              </a:spcAft>
              <a:buNone/>
            </a:pPr>
            <a:endParaRPr lang="en-US" sz="2500" kern="1200"/>
          </a:p>
        </p:txBody>
      </p:sp>
      <p:sp>
        <p:nvSpPr>
          <p:cNvPr id="8" name="ZoneTexte 7">
            <a:extLst>
              <a:ext uri="{FF2B5EF4-FFF2-40B4-BE49-F238E27FC236}">
                <a16:creationId xmlns:a16="http://schemas.microsoft.com/office/drawing/2014/main" id="{0C482320-8F00-2E85-C54D-F11CA28097CA}"/>
              </a:ext>
            </a:extLst>
          </p:cNvPr>
          <p:cNvSpPr txBox="1"/>
          <p:nvPr/>
        </p:nvSpPr>
        <p:spPr>
          <a:xfrm>
            <a:off x="103031" y="3919771"/>
            <a:ext cx="11294772" cy="2585323"/>
          </a:xfrm>
          <a:prstGeom prst="rect">
            <a:avLst/>
          </a:prstGeom>
          <a:noFill/>
        </p:spPr>
        <p:txBody>
          <a:bodyPr wrap="square" rtlCol="0">
            <a:spAutoFit/>
          </a:bodyPr>
          <a:lstStyle/>
          <a:p>
            <a:r>
              <a:rPr lang="fr-FR" b="1" dirty="0"/>
              <a:t>1- il faut que le client souscrire avec vous à un forfait mobile par téléphone</a:t>
            </a:r>
          </a:p>
          <a:p>
            <a:r>
              <a:rPr lang="fr-FR" b="1" dirty="0"/>
              <a:t>2-Activation de la ligne </a:t>
            </a:r>
          </a:p>
          <a:p>
            <a:r>
              <a:rPr lang="fr-FR" b="1" dirty="0"/>
              <a:t>3- Réception d’un e-mail, un jour après l’activation de la ligne du client</a:t>
            </a:r>
          </a:p>
          <a:p>
            <a:r>
              <a:rPr lang="fr-FR" b="1" dirty="0"/>
              <a:t>4- Sur le mail , le client dois cliquer sur le bouton « </a:t>
            </a:r>
            <a:r>
              <a:rPr lang="fr-FR" b="1" dirty="0">
                <a:solidFill>
                  <a:schemeClr val="accent1">
                    <a:lumMod val="50000"/>
                  </a:schemeClr>
                </a:solidFill>
              </a:rPr>
              <a:t>j’active ma remise </a:t>
            </a:r>
            <a:r>
              <a:rPr lang="fr-FR" b="1" dirty="0"/>
              <a:t>», puis une page web apparait </a:t>
            </a:r>
          </a:p>
          <a:p>
            <a:r>
              <a:rPr lang="fr-FR" b="1" dirty="0"/>
              <a:t>5-Le client dois  cliquer sur le bouton « </a:t>
            </a:r>
            <a:r>
              <a:rPr lang="fr-FR" b="1" dirty="0">
                <a:solidFill>
                  <a:schemeClr val="accent1">
                    <a:lumMod val="50000"/>
                  </a:schemeClr>
                </a:solidFill>
              </a:rPr>
              <a:t>j’active ma remise </a:t>
            </a:r>
            <a:r>
              <a:rPr lang="fr-FR" b="1" dirty="0"/>
              <a:t>»  sur la page web</a:t>
            </a:r>
          </a:p>
          <a:p>
            <a:r>
              <a:rPr lang="fr-FR" b="1" dirty="0"/>
              <a:t>6-La remise s’activera sur la prochaine facture du client </a:t>
            </a:r>
          </a:p>
          <a:p>
            <a:endParaRPr lang="fr-FR" b="1" dirty="0"/>
          </a:p>
          <a:p>
            <a:r>
              <a:rPr lang="fr-FR" b="1" dirty="0"/>
              <a:t>N.B : Cette procédure peut être réalisée uniquement pour la PNM et le client ne trouvera pas le mail via son espace client.</a:t>
            </a:r>
            <a:endParaRPr lang="fr-FR" sz="2000" b="1" dirty="0">
              <a:latin typeface="Bouygues Read"/>
            </a:endParaRPr>
          </a:p>
        </p:txBody>
      </p:sp>
    </p:spTree>
    <p:extLst>
      <p:ext uri="{BB962C8B-B14F-4D97-AF65-F5344CB8AC3E}">
        <p14:creationId xmlns:p14="http://schemas.microsoft.com/office/powerpoint/2010/main" val="152520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25A865-2222-06D6-8E48-80809D5CC403}"/>
              </a:ext>
            </a:extLst>
          </p:cNvPr>
          <p:cNvSpPr txBox="1"/>
          <p:nvPr/>
        </p:nvSpPr>
        <p:spPr>
          <a:xfrm>
            <a:off x="905814" y="2644170"/>
            <a:ext cx="10380371" cy="830997"/>
          </a:xfrm>
          <a:prstGeom prst="rect">
            <a:avLst/>
          </a:prstGeom>
          <a:noFill/>
        </p:spPr>
        <p:txBody>
          <a:bodyPr wrap="square" rtlCol="0">
            <a:spAutoFit/>
          </a:bodyPr>
          <a:lstStyle/>
          <a:p>
            <a:r>
              <a:rPr lang="fr-FR" sz="4800" b="1" dirty="0">
                <a:solidFill>
                  <a:srgbClr val="25465F"/>
                </a:solidFill>
              </a:rPr>
              <a:t>Code promo</a:t>
            </a:r>
            <a:endParaRPr lang="fr-FR" sz="4800" baseline="0" dirty="0">
              <a:solidFill>
                <a:srgbClr val="25465F"/>
              </a:solidFill>
            </a:endParaRPr>
          </a:p>
        </p:txBody>
      </p:sp>
    </p:spTree>
    <p:extLst>
      <p:ext uri="{BB962C8B-B14F-4D97-AF65-F5344CB8AC3E}">
        <p14:creationId xmlns:p14="http://schemas.microsoft.com/office/powerpoint/2010/main" val="526188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4A3588-CE1C-B3A2-5011-B6AB72995C1D}"/>
              </a:ext>
            </a:extLst>
          </p:cNvPr>
          <p:cNvSpPr txBox="1"/>
          <p:nvPr/>
        </p:nvSpPr>
        <p:spPr>
          <a:xfrm>
            <a:off x="618185" y="1243786"/>
            <a:ext cx="10650829" cy="5632311"/>
          </a:xfrm>
          <a:prstGeom prst="rect">
            <a:avLst/>
          </a:prstGeom>
          <a:noFill/>
        </p:spPr>
        <p:txBody>
          <a:bodyPr wrap="square" rtlCol="0">
            <a:spAutoFit/>
          </a:bodyPr>
          <a:lstStyle/>
          <a:p>
            <a:r>
              <a:rPr lang="fr-FR" sz="3600" dirty="0">
                <a:solidFill>
                  <a:srgbClr val="25465F"/>
                </a:solidFill>
                <a:latin typeface="Bouygues Read"/>
                <a:sym typeface="Wingdings" panose="05000000000000000000" pitchFamily="2" charset="2"/>
              </a:rPr>
              <a:t></a:t>
            </a:r>
            <a:r>
              <a:rPr lang="fr-FR" sz="3600" dirty="0">
                <a:solidFill>
                  <a:schemeClr val="accent1">
                    <a:lumMod val="50000"/>
                  </a:schemeClr>
                </a:solidFill>
                <a:latin typeface="Bouygues Read"/>
              </a:rPr>
              <a:t>ce sont des remises immédiates, appliquées directement sur le panier du client. Pour certaine souscription de forfait ou de fixe avec smart TV par exemple.</a:t>
            </a:r>
          </a:p>
          <a:p>
            <a:pPr marL="342900" indent="-342900">
              <a:buFont typeface="Wingdings" panose="05000000000000000000" pitchFamily="2" charset="2"/>
              <a:buChar char="è"/>
            </a:pPr>
            <a:r>
              <a:rPr lang="fr-FR" sz="3600" dirty="0">
                <a:solidFill>
                  <a:schemeClr val="accent1">
                    <a:lumMod val="50000"/>
                  </a:schemeClr>
                </a:solidFill>
                <a:latin typeface="Bouygues Read"/>
                <a:sym typeface="Wingdings" panose="05000000000000000000" pitchFamily="2" charset="2"/>
              </a:rPr>
              <a:t>Ils sont valable pour une durée limitée, une seule fois, et uniquement pour l’offre pour laquelle le code promo est proposé </a:t>
            </a:r>
          </a:p>
          <a:p>
            <a:pPr marL="342900" indent="-342900">
              <a:buFont typeface="Wingdings" panose="05000000000000000000" pitchFamily="2" charset="2"/>
              <a:buChar char="è"/>
            </a:pPr>
            <a:r>
              <a:rPr lang="fr-FR" sz="3600" dirty="0">
                <a:solidFill>
                  <a:schemeClr val="accent1">
                    <a:lumMod val="50000"/>
                  </a:schemeClr>
                </a:solidFill>
                <a:latin typeface="Bouygues Read"/>
                <a:sym typeface="Wingdings" panose="05000000000000000000" pitchFamily="2" charset="2"/>
              </a:rPr>
              <a:t>Pour les retrouver il faut consulter Be académie sur la rubrique « Code Promo » ou sur les actu </a:t>
            </a:r>
            <a:r>
              <a:rPr lang="fr-FR" sz="3600" dirty="0" err="1">
                <a:solidFill>
                  <a:schemeClr val="accent1">
                    <a:lumMod val="50000"/>
                  </a:schemeClr>
                </a:solidFill>
                <a:latin typeface="Bouygues Read"/>
                <a:sym typeface="Wingdings" panose="05000000000000000000" pitchFamily="2" charset="2"/>
              </a:rPr>
              <a:t>co</a:t>
            </a:r>
            <a:r>
              <a:rPr lang="fr-FR" sz="3600" dirty="0">
                <a:solidFill>
                  <a:schemeClr val="accent1">
                    <a:lumMod val="50000"/>
                  </a:schemeClr>
                </a:solidFill>
                <a:latin typeface="Bouygues Read"/>
                <a:sym typeface="Wingdings" panose="05000000000000000000" pitchFamily="2" charset="2"/>
              </a:rPr>
              <a:t> </a:t>
            </a:r>
            <a:endParaRPr lang="fr-FR" sz="3600" dirty="0">
              <a:solidFill>
                <a:schemeClr val="accent1">
                  <a:lumMod val="50000"/>
                </a:schemeClr>
              </a:solidFill>
              <a:latin typeface="Bouygues Read"/>
            </a:endParaRPr>
          </a:p>
          <a:p>
            <a:endParaRPr lang="fr-FR" b="0" i="0" dirty="0">
              <a:solidFill>
                <a:schemeClr val="accent1">
                  <a:lumMod val="50000"/>
                </a:schemeClr>
              </a:solidFill>
              <a:effectLst/>
              <a:latin typeface="-apple-system"/>
            </a:endParaRPr>
          </a:p>
          <a:p>
            <a:endParaRPr lang="fr-FR" dirty="0"/>
          </a:p>
        </p:txBody>
      </p:sp>
      <p:sp>
        <p:nvSpPr>
          <p:cNvPr id="3" name="AutoShape 2">
            <a:extLst>
              <a:ext uri="{FF2B5EF4-FFF2-40B4-BE49-F238E27FC236}">
                <a16:creationId xmlns:a16="http://schemas.microsoft.com/office/drawing/2014/main" id="{739AAEA6-1679-6C65-C18B-8D23CD2403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a:extLst>
              <a:ext uri="{FF2B5EF4-FFF2-40B4-BE49-F238E27FC236}">
                <a16:creationId xmlns:a16="http://schemas.microsoft.com/office/drawing/2014/main" id="{BF2F2CEE-DB11-D6BA-82D4-1D9DB8AB62BB}"/>
              </a:ext>
            </a:extLst>
          </p:cNvPr>
          <p:cNvSpPr>
            <a:spLocks noChangeAspect="1" noChangeArrowheads="1"/>
          </p:cNvSpPr>
          <p:nvPr/>
        </p:nvSpPr>
        <p:spPr bwMode="auto">
          <a:xfrm>
            <a:off x="3795713" y="300038"/>
            <a:ext cx="4600575" cy="6257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a:extLst>
              <a:ext uri="{FF2B5EF4-FFF2-40B4-BE49-F238E27FC236}">
                <a16:creationId xmlns:a16="http://schemas.microsoft.com/office/drawing/2014/main" id="{F94FBAD4-B04D-6FCD-5D80-7B25F2B26E49}"/>
              </a:ext>
            </a:extLst>
          </p:cNvPr>
          <p:cNvPicPr>
            <a:picLocks noChangeAspect="1"/>
          </p:cNvPicPr>
          <p:nvPr/>
        </p:nvPicPr>
        <p:blipFill>
          <a:blip r:embed="rId2"/>
          <a:stretch>
            <a:fillRect/>
          </a:stretch>
        </p:blipFill>
        <p:spPr>
          <a:xfrm rot="1554013">
            <a:off x="9850490" y="433975"/>
            <a:ext cx="2092889" cy="1619623"/>
          </a:xfrm>
          <a:prstGeom prst="rect">
            <a:avLst/>
          </a:prstGeom>
        </p:spPr>
      </p:pic>
    </p:spTree>
    <p:extLst>
      <p:ext uri="{BB962C8B-B14F-4D97-AF65-F5344CB8AC3E}">
        <p14:creationId xmlns:p14="http://schemas.microsoft.com/office/powerpoint/2010/main" val="3882595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25A865-2222-06D6-8E48-80809D5CC403}"/>
              </a:ext>
            </a:extLst>
          </p:cNvPr>
          <p:cNvSpPr txBox="1"/>
          <p:nvPr/>
        </p:nvSpPr>
        <p:spPr>
          <a:xfrm>
            <a:off x="905814" y="2644170"/>
            <a:ext cx="10380371" cy="830997"/>
          </a:xfrm>
          <a:prstGeom prst="rect">
            <a:avLst/>
          </a:prstGeom>
          <a:noFill/>
        </p:spPr>
        <p:txBody>
          <a:bodyPr wrap="square" rtlCol="0">
            <a:spAutoFit/>
          </a:bodyPr>
          <a:lstStyle/>
          <a:p>
            <a:r>
              <a:rPr lang="fr-FR" sz="4800" b="1" dirty="0">
                <a:solidFill>
                  <a:srgbClr val="25465F"/>
                </a:solidFill>
              </a:rPr>
              <a:t>La convergence</a:t>
            </a:r>
            <a:endParaRPr lang="fr-FR" sz="4800" baseline="0" dirty="0">
              <a:solidFill>
                <a:srgbClr val="25465F"/>
              </a:solidFill>
            </a:endParaRPr>
          </a:p>
        </p:txBody>
      </p:sp>
    </p:spTree>
    <p:extLst>
      <p:ext uri="{BB962C8B-B14F-4D97-AF65-F5344CB8AC3E}">
        <p14:creationId xmlns:p14="http://schemas.microsoft.com/office/powerpoint/2010/main" val="1232339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4A3588-CE1C-B3A2-5011-B6AB72995C1D}"/>
              </a:ext>
            </a:extLst>
          </p:cNvPr>
          <p:cNvSpPr txBox="1"/>
          <p:nvPr/>
        </p:nvSpPr>
        <p:spPr>
          <a:xfrm>
            <a:off x="770585" y="2183048"/>
            <a:ext cx="10650829" cy="3471720"/>
          </a:xfrm>
          <a:prstGeom prst="rect">
            <a:avLst/>
          </a:prstGeom>
          <a:noFill/>
        </p:spPr>
        <p:txBody>
          <a:bodyPr wrap="square" rtlCol="0">
            <a:spAutoFit/>
          </a:bodyPr>
          <a:lstStyle/>
          <a:p>
            <a:pPr defTabSz="914400">
              <a:lnSpc>
                <a:spcPct val="80000"/>
              </a:lnSpc>
              <a:spcBef>
                <a:spcPts val="0"/>
              </a:spcBef>
              <a:buFont typeface="+mj-lt"/>
              <a:buNone/>
              <a:defRPr/>
            </a:pPr>
            <a:r>
              <a:rPr lang="fr-FR" sz="3600" dirty="0">
                <a:solidFill>
                  <a:schemeClr val="accent1">
                    <a:lumMod val="75000"/>
                  </a:schemeClr>
                </a:solidFill>
                <a:latin typeface="Bouygues Read"/>
                <a:sym typeface="Wingdings" panose="05000000000000000000" pitchFamily="2" charset="2"/>
              </a:rPr>
              <a:t></a:t>
            </a:r>
            <a:r>
              <a:rPr lang="fr-FR" sz="3600" dirty="0">
                <a:solidFill>
                  <a:schemeClr val="accent1">
                    <a:lumMod val="75000"/>
                  </a:schemeClr>
                </a:solidFill>
                <a:latin typeface="Bouygues Read"/>
              </a:rPr>
              <a:t>Consiste à équiper nos clients mobiles en box et vice-versa. Cela permet d’appliquer des remises. Cela permet d’aller équiper le FOYER du client (son mobile mais aussi la box chez lui et inversement). </a:t>
            </a:r>
          </a:p>
          <a:p>
            <a:pPr defTabSz="914400">
              <a:lnSpc>
                <a:spcPct val="80000"/>
              </a:lnSpc>
              <a:spcBef>
                <a:spcPts val="0"/>
              </a:spcBef>
              <a:buFont typeface="+mj-lt"/>
              <a:buNone/>
              <a:defRPr/>
            </a:pPr>
            <a:r>
              <a:rPr lang="fr-FR" sz="3600" dirty="0">
                <a:solidFill>
                  <a:schemeClr val="accent1">
                    <a:lumMod val="75000"/>
                  </a:schemeClr>
                </a:solidFill>
                <a:latin typeface="Bouygues Read"/>
                <a:sym typeface="Wingdings" panose="05000000000000000000" pitchFamily="2" charset="2"/>
              </a:rPr>
              <a:t>C’est une remise de 2€ avec les forfaits entrée de gamme et 5€ avec les forfaits haut de gamme </a:t>
            </a:r>
            <a:endParaRPr lang="fr-FR" sz="3600" dirty="0">
              <a:solidFill>
                <a:srgbClr val="25465F"/>
              </a:solidFill>
            </a:endParaRPr>
          </a:p>
          <a:p>
            <a:pPr defTabSz="914400">
              <a:lnSpc>
                <a:spcPct val="80000"/>
              </a:lnSpc>
              <a:spcBef>
                <a:spcPts val="0"/>
              </a:spcBef>
              <a:buFont typeface="+mj-lt"/>
              <a:buNone/>
              <a:defRPr/>
            </a:pPr>
            <a:endParaRPr lang="fr-FR" sz="3600" dirty="0">
              <a:solidFill>
                <a:srgbClr val="25465F"/>
              </a:solidFill>
            </a:endParaRPr>
          </a:p>
          <a:p>
            <a:endParaRPr lang="fr-FR" dirty="0"/>
          </a:p>
        </p:txBody>
      </p:sp>
      <p:sp>
        <p:nvSpPr>
          <p:cNvPr id="3" name="AutoShape 2">
            <a:extLst>
              <a:ext uri="{FF2B5EF4-FFF2-40B4-BE49-F238E27FC236}">
                <a16:creationId xmlns:a16="http://schemas.microsoft.com/office/drawing/2014/main" id="{739AAEA6-1679-6C65-C18B-8D23CD2403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a:extLst>
              <a:ext uri="{FF2B5EF4-FFF2-40B4-BE49-F238E27FC236}">
                <a16:creationId xmlns:a16="http://schemas.microsoft.com/office/drawing/2014/main" id="{BF2F2CEE-DB11-D6BA-82D4-1D9DB8AB62BB}"/>
              </a:ext>
            </a:extLst>
          </p:cNvPr>
          <p:cNvSpPr>
            <a:spLocks noChangeAspect="1" noChangeArrowheads="1"/>
          </p:cNvSpPr>
          <p:nvPr/>
        </p:nvSpPr>
        <p:spPr bwMode="auto">
          <a:xfrm>
            <a:off x="3795713" y="300038"/>
            <a:ext cx="4600575" cy="6257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059189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4A3588-CE1C-B3A2-5011-B6AB72995C1D}"/>
              </a:ext>
            </a:extLst>
          </p:cNvPr>
          <p:cNvSpPr txBox="1"/>
          <p:nvPr/>
        </p:nvSpPr>
        <p:spPr>
          <a:xfrm>
            <a:off x="1635616" y="2508214"/>
            <a:ext cx="10650829" cy="584775"/>
          </a:xfrm>
          <a:prstGeom prst="rect">
            <a:avLst/>
          </a:prstGeom>
          <a:noFill/>
        </p:spPr>
        <p:txBody>
          <a:bodyPr wrap="square" rtlCol="0">
            <a:spAutoFit/>
          </a:bodyPr>
          <a:lstStyle/>
          <a:p>
            <a:pPr marL="0" indent="0">
              <a:buFont typeface="Arial" panose="020B0604020202020204" pitchFamily="34" charset="0"/>
              <a:buNone/>
            </a:pPr>
            <a:r>
              <a:rPr lang="fr-FR" sz="3200" b="0" i="0" dirty="0">
                <a:solidFill>
                  <a:srgbClr val="0070C0"/>
                </a:solidFill>
                <a:effectLst/>
                <a:latin typeface="Bouygues Read"/>
              </a:rPr>
              <a:t>Comment </a:t>
            </a:r>
            <a:r>
              <a:rPr lang="fr-FR" sz="3200" dirty="0">
                <a:solidFill>
                  <a:srgbClr val="0070C0"/>
                </a:solidFill>
                <a:latin typeface="Bouygues Read"/>
              </a:rPr>
              <a:t>le client peut Bénéfice de cette remise?</a:t>
            </a:r>
            <a:endParaRPr lang="fr-FR" dirty="0"/>
          </a:p>
        </p:txBody>
      </p:sp>
      <p:sp>
        <p:nvSpPr>
          <p:cNvPr id="4" name="Forme libre : forme 3">
            <a:extLst>
              <a:ext uri="{FF2B5EF4-FFF2-40B4-BE49-F238E27FC236}">
                <a16:creationId xmlns:a16="http://schemas.microsoft.com/office/drawing/2014/main" id="{A256108A-9785-255A-2914-DCDD1A38F406}"/>
              </a:ext>
            </a:extLst>
          </p:cNvPr>
          <p:cNvSpPr/>
          <p:nvPr/>
        </p:nvSpPr>
        <p:spPr>
          <a:xfrm>
            <a:off x="419552" y="2591378"/>
            <a:ext cx="507727" cy="593945"/>
          </a:xfrm>
          <a:custGeom>
            <a:avLst/>
            <a:gdLst>
              <a:gd name="connsiteX0" fmla="*/ 0 w 507727"/>
              <a:gd name="connsiteY0" fmla="*/ 118789 h 593945"/>
              <a:gd name="connsiteX1" fmla="*/ 253864 w 507727"/>
              <a:gd name="connsiteY1" fmla="*/ 118789 h 593945"/>
              <a:gd name="connsiteX2" fmla="*/ 253864 w 507727"/>
              <a:gd name="connsiteY2" fmla="*/ 0 h 593945"/>
              <a:gd name="connsiteX3" fmla="*/ 507727 w 507727"/>
              <a:gd name="connsiteY3" fmla="*/ 296973 h 593945"/>
              <a:gd name="connsiteX4" fmla="*/ 253864 w 507727"/>
              <a:gd name="connsiteY4" fmla="*/ 593945 h 593945"/>
              <a:gd name="connsiteX5" fmla="*/ 253864 w 507727"/>
              <a:gd name="connsiteY5" fmla="*/ 475156 h 593945"/>
              <a:gd name="connsiteX6" fmla="*/ 0 w 507727"/>
              <a:gd name="connsiteY6" fmla="*/ 475156 h 593945"/>
              <a:gd name="connsiteX7" fmla="*/ 0 w 507727"/>
              <a:gd name="connsiteY7" fmla="*/ 118789 h 59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727" h="593945">
                <a:moveTo>
                  <a:pt x="0" y="118789"/>
                </a:moveTo>
                <a:lnTo>
                  <a:pt x="253864" y="118789"/>
                </a:lnTo>
                <a:lnTo>
                  <a:pt x="253864" y="0"/>
                </a:lnTo>
                <a:lnTo>
                  <a:pt x="507727" y="296973"/>
                </a:lnTo>
                <a:lnTo>
                  <a:pt x="253864" y="593945"/>
                </a:lnTo>
                <a:lnTo>
                  <a:pt x="253864" y="475156"/>
                </a:lnTo>
                <a:lnTo>
                  <a:pt x="0" y="475156"/>
                </a:lnTo>
                <a:lnTo>
                  <a:pt x="0" y="118789"/>
                </a:lnTo>
                <a:close/>
              </a:path>
            </a:pathLst>
          </a:custGeom>
          <a:solidFill>
            <a:srgbClr val="109DB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18789" rIns="152318" bIns="118789" numCol="1" spcCol="1270" anchor="ctr" anchorCtr="0">
            <a:noAutofit/>
          </a:bodyPr>
          <a:lstStyle/>
          <a:p>
            <a:pPr marL="0" lvl="0" indent="0" algn="ctr" defTabSz="1111250">
              <a:lnSpc>
                <a:spcPct val="90000"/>
              </a:lnSpc>
              <a:spcBef>
                <a:spcPct val="0"/>
              </a:spcBef>
              <a:spcAft>
                <a:spcPct val="35000"/>
              </a:spcAft>
              <a:buNone/>
            </a:pPr>
            <a:endParaRPr lang="en-US" sz="2500" kern="1200" dirty="0"/>
          </a:p>
        </p:txBody>
      </p:sp>
    </p:spTree>
    <p:extLst>
      <p:ext uri="{BB962C8B-B14F-4D97-AF65-F5344CB8AC3E}">
        <p14:creationId xmlns:p14="http://schemas.microsoft.com/office/powerpoint/2010/main" val="134231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4A3588-CE1C-B3A2-5011-B6AB72995C1D}"/>
              </a:ext>
            </a:extLst>
          </p:cNvPr>
          <p:cNvSpPr txBox="1"/>
          <p:nvPr/>
        </p:nvSpPr>
        <p:spPr>
          <a:xfrm>
            <a:off x="669702" y="1363400"/>
            <a:ext cx="10650829" cy="3416320"/>
          </a:xfrm>
          <a:prstGeom prst="rect">
            <a:avLst/>
          </a:prstGeom>
          <a:noFill/>
        </p:spPr>
        <p:txBody>
          <a:bodyPr wrap="square" rtlCol="0">
            <a:spAutoFit/>
          </a:bodyPr>
          <a:lstStyle/>
          <a:p>
            <a:pPr marL="0" indent="0">
              <a:buFont typeface="Arial" panose="020B0604020202020204" pitchFamily="34" charset="0"/>
              <a:buNone/>
            </a:pPr>
            <a:r>
              <a:rPr lang="fr-FR" sz="3200" b="0" i="0" dirty="0">
                <a:solidFill>
                  <a:srgbClr val="0070C0"/>
                </a:solidFill>
                <a:effectLst/>
                <a:latin typeface="Bouygues Read"/>
              </a:rPr>
              <a:t>C’est facile :  </a:t>
            </a:r>
          </a:p>
          <a:p>
            <a:pPr marL="0" indent="0">
              <a:buFont typeface="Arial" panose="020B0604020202020204" pitchFamily="34" charset="0"/>
              <a:buNone/>
            </a:pPr>
            <a:endParaRPr lang="fr-FR" sz="3200" dirty="0">
              <a:solidFill>
                <a:srgbClr val="0070C0"/>
              </a:solidFill>
              <a:latin typeface="-apple-system"/>
            </a:endParaRPr>
          </a:p>
          <a:p>
            <a:pPr marL="0" indent="0">
              <a:buFont typeface="Arial" panose="020B0604020202020204" pitchFamily="34" charset="0"/>
              <a:buNone/>
            </a:pPr>
            <a:endParaRPr lang="fr-FR" sz="3200" dirty="0">
              <a:solidFill>
                <a:schemeClr val="accent1">
                  <a:lumMod val="75000"/>
                </a:schemeClr>
              </a:solidFill>
              <a:latin typeface="-apple-system"/>
            </a:endParaRPr>
          </a:p>
          <a:p>
            <a:r>
              <a:rPr lang="fr-FR" sz="2000" b="1" dirty="0">
                <a:solidFill>
                  <a:schemeClr val="accent1">
                    <a:lumMod val="50000"/>
                  </a:schemeClr>
                </a:solidFill>
                <a:latin typeface="Bouygues Read"/>
              </a:rPr>
              <a:t>Pour bénéficier de cette remise les informations suivantes doivent être identiques au niveau de toutes les lignes du client chez Bouygues : </a:t>
            </a:r>
          </a:p>
          <a:p>
            <a:endParaRPr lang="fr-FR" sz="2000" b="1" dirty="0">
              <a:solidFill>
                <a:schemeClr val="accent1">
                  <a:lumMod val="50000"/>
                </a:schemeClr>
              </a:solidFill>
              <a:latin typeface="Bouygues Read"/>
            </a:endParaRPr>
          </a:p>
          <a:p>
            <a:pPr marL="457200" indent="-457200">
              <a:buFont typeface="+mj-lt"/>
              <a:buAutoNum type="arabicPeriod"/>
            </a:pPr>
            <a:r>
              <a:rPr lang="fr-FR" sz="2000" b="1" dirty="0">
                <a:solidFill>
                  <a:schemeClr val="accent1">
                    <a:lumMod val="50000"/>
                  </a:schemeClr>
                </a:solidFill>
                <a:latin typeface="Bouygues Read"/>
              </a:rPr>
              <a:t>Le même nom et prénom du titulaire de la ligne </a:t>
            </a:r>
          </a:p>
          <a:p>
            <a:pPr marL="457200" indent="-457200">
              <a:buFont typeface="+mj-lt"/>
              <a:buAutoNum type="arabicPeriod"/>
            </a:pPr>
            <a:r>
              <a:rPr lang="fr-FR" sz="2000" b="1" dirty="0">
                <a:solidFill>
                  <a:schemeClr val="accent1">
                    <a:lumMod val="50000"/>
                  </a:schemeClr>
                </a:solidFill>
                <a:latin typeface="Bouygues Read"/>
              </a:rPr>
              <a:t>Les mêmes coordonnées bancaires (IBAN)</a:t>
            </a:r>
          </a:p>
          <a:p>
            <a:pPr marL="457200" indent="-457200">
              <a:buFont typeface="+mj-lt"/>
              <a:buAutoNum type="arabicPeriod"/>
            </a:pPr>
            <a:r>
              <a:rPr lang="fr-FR" sz="2000" b="1" dirty="0">
                <a:solidFill>
                  <a:schemeClr val="accent1">
                    <a:lumMod val="50000"/>
                  </a:schemeClr>
                </a:solidFill>
                <a:latin typeface="Bouygues Read"/>
              </a:rPr>
              <a:t>La même adresse de facturation</a:t>
            </a:r>
          </a:p>
        </p:txBody>
      </p:sp>
      <p:sp>
        <p:nvSpPr>
          <p:cNvPr id="5" name="Forme libre : forme 4">
            <a:extLst>
              <a:ext uri="{FF2B5EF4-FFF2-40B4-BE49-F238E27FC236}">
                <a16:creationId xmlns:a16="http://schemas.microsoft.com/office/drawing/2014/main" id="{A1584FCC-627C-26F7-A495-69774F039713}"/>
              </a:ext>
            </a:extLst>
          </p:cNvPr>
          <p:cNvSpPr/>
          <p:nvPr/>
        </p:nvSpPr>
        <p:spPr>
          <a:xfrm>
            <a:off x="1304801" y="2282772"/>
            <a:ext cx="593945" cy="507727"/>
          </a:xfrm>
          <a:custGeom>
            <a:avLst/>
            <a:gdLst>
              <a:gd name="connsiteX0" fmla="*/ 0 w 507727"/>
              <a:gd name="connsiteY0" fmla="*/ 118789 h 593945"/>
              <a:gd name="connsiteX1" fmla="*/ 253864 w 507727"/>
              <a:gd name="connsiteY1" fmla="*/ 118789 h 593945"/>
              <a:gd name="connsiteX2" fmla="*/ 253864 w 507727"/>
              <a:gd name="connsiteY2" fmla="*/ 0 h 593945"/>
              <a:gd name="connsiteX3" fmla="*/ 507727 w 507727"/>
              <a:gd name="connsiteY3" fmla="*/ 296973 h 593945"/>
              <a:gd name="connsiteX4" fmla="*/ 253864 w 507727"/>
              <a:gd name="connsiteY4" fmla="*/ 593945 h 593945"/>
              <a:gd name="connsiteX5" fmla="*/ 253864 w 507727"/>
              <a:gd name="connsiteY5" fmla="*/ 475156 h 593945"/>
              <a:gd name="connsiteX6" fmla="*/ 0 w 507727"/>
              <a:gd name="connsiteY6" fmla="*/ 475156 h 593945"/>
              <a:gd name="connsiteX7" fmla="*/ 0 w 507727"/>
              <a:gd name="connsiteY7" fmla="*/ 118789 h 59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727" h="593945">
                <a:moveTo>
                  <a:pt x="406182" y="1"/>
                </a:moveTo>
                <a:lnTo>
                  <a:pt x="406182" y="296973"/>
                </a:lnTo>
                <a:lnTo>
                  <a:pt x="507727" y="296973"/>
                </a:lnTo>
                <a:lnTo>
                  <a:pt x="253863" y="593944"/>
                </a:lnTo>
                <a:lnTo>
                  <a:pt x="0" y="296973"/>
                </a:lnTo>
                <a:lnTo>
                  <a:pt x="101545" y="296973"/>
                </a:lnTo>
                <a:lnTo>
                  <a:pt x="101545" y="1"/>
                </a:lnTo>
                <a:lnTo>
                  <a:pt x="406182" y="1"/>
                </a:lnTo>
                <a:close/>
              </a:path>
            </a:pathLst>
          </a:custGeom>
          <a:solidFill>
            <a:srgbClr val="109DB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8789" tIns="0" rIns="118789" bIns="152318" numCol="1" spcCol="1270" anchor="ctr" anchorCtr="0">
            <a:noAutofit/>
          </a:bodyPr>
          <a:lstStyle/>
          <a:p>
            <a:pPr marL="0" lvl="0" indent="0" algn="ctr" defTabSz="1111250">
              <a:lnSpc>
                <a:spcPct val="90000"/>
              </a:lnSpc>
              <a:spcBef>
                <a:spcPct val="0"/>
              </a:spcBef>
              <a:spcAft>
                <a:spcPct val="35000"/>
              </a:spcAft>
              <a:buNone/>
            </a:pPr>
            <a:endParaRPr lang="en-US" sz="2500" kern="1200"/>
          </a:p>
        </p:txBody>
      </p:sp>
    </p:spTree>
    <p:extLst>
      <p:ext uri="{BB962C8B-B14F-4D97-AF65-F5344CB8AC3E}">
        <p14:creationId xmlns:p14="http://schemas.microsoft.com/office/powerpoint/2010/main" val="103727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4A3588-CE1C-B3A2-5011-B6AB72995C1D}"/>
              </a:ext>
            </a:extLst>
          </p:cNvPr>
          <p:cNvSpPr txBox="1"/>
          <p:nvPr/>
        </p:nvSpPr>
        <p:spPr>
          <a:xfrm>
            <a:off x="1635616" y="2508214"/>
            <a:ext cx="10650829" cy="1200329"/>
          </a:xfrm>
          <a:prstGeom prst="rect">
            <a:avLst/>
          </a:prstGeom>
          <a:noFill/>
        </p:spPr>
        <p:txBody>
          <a:bodyPr wrap="square" rtlCol="0">
            <a:spAutoFit/>
          </a:bodyPr>
          <a:lstStyle/>
          <a:p>
            <a:pPr marL="0" indent="0">
              <a:buFont typeface="Arial" panose="020B0604020202020204" pitchFamily="34" charset="0"/>
              <a:buNone/>
            </a:pPr>
            <a:r>
              <a:rPr lang="fr-FR" sz="3600" dirty="0">
                <a:solidFill>
                  <a:schemeClr val="accent5">
                    <a:lumMod val="75000"/>
                  </a:schemeClr>
                </a:solidFill>
              </a:rPr>
              <a:t>Quelles sont les étapes que je dois réaliser sur mon outil Magento afin d'ajouter cette remise pour mon client ?</a:t>
            </a:r>
          </a:p>
        </p:txBody>
      </p:sp>
      <p:sp>
        <p:nvSpPr>
          <p:cNvPr id="4" name="Forme libre : forme 3">
            <a:extLst>
              <a:ext uri="{FF2B5EF4-FFF2-40B4-BE49-F238E27FC236}">
                <a16:creationId xmlns:a16="http://schemas.microsoft.com/office/drawing/2014/main" id="{A256108A-9785-255A-2914-DCDD1A38F406}"/>
              </a:ext>
            </a:extLst>
          </p:cNvPr>
          <p:cNvSpPr/>
          <p:nvPr/>
        </p:nvSpPr>
        <p:spPr>
          <a:xfrm>
            <a:off x="419552" y="2591378"/>
            <a:ext cx="507727" cy="593945"/>
          </a:xfrm>
          <a:custGeom>
            <a:avLst/>
            <a:gdLst>
              <a:gd name="connsiteX0" fmla="*/ 0 w 507727"/>
              <a:gd name="connsiteY0" fmla="*/ 118789 h 593945"/>
              <a:gd name="connsiteX1" fmla="*/ 253864 w 507727"/>
              <a:gd name="connsiteY1" fmla="*/ 118789 h 593945"/>
              <a:gd name="connsiteX2" fmla="*/ 253864 w 507727"/>
              <a:gd name="connsiteY2" fmla="*/ 0 h 593945"/>
              <a:gd name="connsiteX3" fmla="*/ 507727 w 507727"/>
              <a:gd name="connsiteY3" fmla="*/ 296973 h 593945"/>
              <a:gd name="connsiteX4" fmla="*/ 253864 w 507727"/>
              <a:gd name="connsiteY4" fmla="*/ 593945 h 593945"/>
              <a:gd name="connsiteX5" fmla="*/ 253864 w 507727"/>
              <a:gd name="connsiteY5" fmla="*/ 475156 h 593945"/>
              <a:gd name="connsiteX6" fmla="*/ 0 w 507727"/>
              <a:gd name="connsiteY6" fmla="*/ 475156 h 593945"/>
              <a:gd name="connsiteX7" fmla="*/ 0 w 507727"/>
              <a:gd name="connsiteY7" fmla="*/ 118789 h 59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727" h="593945">
                <a:moveTo>
                  <a:pt x="0" y="118789"/>
                </a:moveTo>
                <a:lnTo>
                  <a:pt x="253864" y="118789"/>
                </a:lnTo>
                <a:lnTo>
                  <a:pt x="253864" y="0"/>
                </a:lnTo>
                <a:lnTo>
                  <a:pt x="507727" y="296973"/>
                </a:lnTo>
                <a:lnTo>
                  <a:pt x="253864" y="593945"/>
                </a:lnTo>
                <a:lnTo>
                  <a:pt x="253864" y="475156"/>
                </a:lnTo>
                <a:lnTo>
                  <a:pt x="0" y="475156"/>
                </a:lnTo>
                <a:lnTo>
                  <a:pt x="0" y="118789"/>
                </a:lnTo>
                <a:close/>
              </a:path>
            </a:pathLst>
          </a:custGeom>
          <a:solidFill>
            <a:srgbClr val="109DB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18789" rIns="152318" bIns="118789" numCol="1" spcCol="1270" anchor="ctr" anchorCtr="0">
            <a:noAutofit/>
          </a:bodyPr>
          <a:lstStyle/>
          <a:p>
            <a:pPr marL="0" lvl="0" indent="0" algn="ctr" defTabSz="1111250">
              <a:lnSpc>
                <a:spcPct val="90000"/>
              </a:lnSpc>
              <a:spcBef>
                <a:spcPct val="0"/>
              </a:spcBef>
              <a:spcAft>
                <a:spcPct val="35000"/>
              </a:spcAft>
              <a:buNone/>
            </a:pPr>
            <a:endParaRPr lang="en-US" sz="2500" kern="1200" dirty="0"/>
          </a:p>
        </p:txBody>
      </p:sp>
    </p:spTree>
    <p:extLst>
      <p:ext uri="{BB962C8B-B14F-4D97-AF65-F5344CB8AC3E}">
        <p14:creationId xmlns:p14="http://schemas.microsoft.com/office/powerpoint/2010/main" val="68725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4A3588-CE1C-B3A2-5011-B6AB72995C1D}"/>
              </a:ext>
            </a:extLst>
          </p:cNvPr>
          <p:cNvSpPr txBox="1"/>
          <p:nvPr/>
        </p:nvSpPr>
        <p:spPr>
          <a:xfrm>
            <a:off x="588134" y="2220114"/>
            <a:ext cx="10650829" cy="2062103"/>
          </a:xfrm>
          <a:prstGeom prst="rect">
            <a:avLst/>
          </a:prstGeom>
          <a:noFill/>
        </p:spPr>
        <p:txBody>
          <a:bodyPr wrap="square" rtlCol="0">
            <a:spAutoFit/>
          </a:bodyPr>
          <a:lstStyle/>
          <a:p>
            <a:pPr marL="0" indent="0">
              <a:buFont typeface="Arial" panose="020B0604020202020204" pitchFamily="34" charset="0"/>
              <a:buNone/>
            </a:pPr>
            <a:endParaRPr lang="fr-FR" sz="3200" dirty="0">
              <a:solidFill>
                <a:srgbClr val="0070C0"/>
              </a:solidFill>
              <a:latin typeface="-apple-system"/>
            </a:endParaRPr>
          </a:p>
          <a:p>
            <a:pPr marL="0" indent="0">
              <a:buFont typeface="Arial" panose="020B0604020202020204" pitchFamily="34" charset="0"/>
              <a:buNone/>
            </a:pPr>
            <a:endParaRPr lang="fr-FR" sz="3200" dirty="0">
              <a:solidFill>
                <a:schemeClr val="accent1">
                  <a:lumMod val="75000"/>
                </a:schemeClr>
              </a:solidFill>
              <a:latin typeface="-apple-system"/>
            </a:endParaRPr>
          </a:p>
          <a:p>
            <a:r>
              <a:rPr lang="fr-FR" sz="3200" b="1" dirty="0">
                <a:solidFill>
                  <a:schemeClr val="accent1">
                    <a:lumMod val="50000"/>
                  </a:schemeClr>
                </a:solidFill>
                <a:latin typeface="Bouygues Read"/>
              </a:rPr>
              <a:t>Aucune étape, la remise de convergence s’appliquent automatiquement si toutes les conditions sont remplies  </a:t>
            </a:r>
          </a:p>
        </p:txBody>
      </p:sp>
      <p:sp>
        <p:nvSpPr>
          <p:cNvPr id="5" name="Forme libre : forme 4">
            <a:extLst>
              <a:ext uri="{FF2B5EF4-FFF2-40B4-BE49-F238E27FC236}">
                <a16:creationId xmlns:a16="http://schemas.microsoft.com/office/drawing/2014/main" id="{A1584FCC-627C-26F7-A495-69774F039713}"/>
              </a:ext>
            </a:extLst>
          </p:cNvPr>
          <p:cNvSpPr/>
          <p:nvPr/>
        </p:nvSpPr>
        <p:spPr>
          <a:xfrm>
            <a:off x="953037" y="1966250"/>
            <a:ext cx="593945" cy="507727"/>
          </a:xfrm>
          <a:custGeom>
            <a:avLst/>
            <a:gdLst>
              <a:gd name="connsiteX0" fmla="*/ 0 w 507727"/>
              <a:gd name="connsiteY0" fmla="*/ 118789 h 593945"/>
              <a:gd name="connsiteX1" fmla="*/ 253864 w 507727"/>
              <a:gd name="connsiteY1" fmla="*/ 118789 h 593945"/>
              <a:gd name="connsiteX2" fmla="*/ 253864 w 507727"/>
              <a:gd name="connsiteY2" fmla="*/ 0 h 593945"/>
              <a:gd name="connsiteX3" fmla="*/ 507727 w 507727"/>
              <a:gd name="connsiteY3" fmla="*/ 296973 h 593945"/>
              <a:gd name="connsiteX4" fmla="*/ 253864 w 507727"/>
              <a:gd name="connsiteY4" fmla="*/ 593945 h 593945"/>
              <a:gd name="connsiteX5" fmla="*/ 253864 w 507727"/>
              <a:gd name="connsiteY5" fmla="*/ 475156 h 593945"/>
              <a:gd name="connsiteX6" fmla="*/ 0 w 507727"/>
              <a:gd name="connsiteY6" fmla="*/ 475156 h 593945"/>
              <a:gd name="connsiteX7" fmla="*/ 0 w 507727"/>
              <a:gd name="connsiteY7" fmla="*/ 118789 h 59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727" h="593945">
                <a:moveTo>
                  <a:pt x="406182" y="1"/>
                </a:moveTo>
                <a:lnTo>
                  <a:pt x="406182" y="296973"/>
                </a:lnTo>
                <a:lnTo>
                  <a:pt x="507727" y="296973"/>
                </a:lnTo>
                <a:lnTo>
                  <a:pt x="253863" y="593944"/>
                </a:lnTo>
                <a:lnTo>
                  <a:pt x="0" y="296973"/>
                </a:lnTo>
                <a:lnTo>
                  <a:pt x="101545" y="296973"/>
                </a:lnTo>
                <a:lnTo>
                  <a:pt x="101545" y="1"/>
                </a:lnTo>
                <a:lnTo>
                  <a:pt x="406182" y="1"/>
                </a:lnTo>
                <a:close/>
              </a:path>
            </a:pathLst>
          </a:custGeom>
          <a:solidFill>
            <a:srgbClr val="109DB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8789" tIns="0" rIns="118789" bIns="152318" numCol="1" spcCol="1270" anchor="ctr" anchorCtr="0">
            <a:noAutofit/>
          </a:bodyPr>
          <a:lstStyle/>
          <a:p>
            <a:pPr marL="0" lvl="0" indent="0" algn="ctr" defTabSz="1111250">
              <a:lnSpc>
                <a:spcPct val="90000"/>
              </a:lnSpc>
              <a:spcBef>
                <a:spcPct val="0"/>
              </a:spcBef>
              <a:spcAft>
                <a:spcPct val="35000"/>
              </a:spcAft>
              <a:buNone/>
            </a:pPr>
            <a:endParaRPr lang="en-US" sz="2500" kern="1200"/>
          </a:p>
        </p:txBody>
      </p:sp>
    </p:spTree>
    <p:extLst>
      <p:ext uri="{BB962C8B-B14F-4D97-AF65-F5344CB8AC3E}">
        <p14:creationId xmlns:p14="http://schemas.microsoft.com/office/powerpoint/2010/main" val="67941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4D9C35-A9E0-2189-FC98-087B79402081}"/>
              </a:ext>
            </a:extLst>
          </p:cNvPr>
          <p:cNvSpPr>
            <a:spLocks noGrp="1"/>
          </p:cNvSpPr>
          <p:nvPr>
            <p:ph type="body" sz="quarter" idx="11"/>
          </p:nvPr>
        </p:nvSpPr>
        <p:spPr>
          <a:xfrm>
            <a:off x="150197" y="473604"/>
            <a:ext cx="5750107" cy="1149134"/>
          </a:xfrm>
        </p:spPr>
        <p:txBody>
          <a:bodyPr/>
          <a:lstStyle/>
          <a:p>
            <a:r>
              <a:rPr lang="fr-FR" dirty="0"/>
              <a:t>Liste des leviers CO Mobile</a:t>
            </a:r>
          </a:p>
        </p:txBody>
      </p:sp>
      <p:sp>
        <p:nvSpPr>
          <p:cNvPr id="3" name="Espace réservé du texte 2">
            <a:extLst>
              <a:ext uri="{FF2B5EF4-FFF2-40B4-BE49-F238E27FC236}">
                <a16:creationId xmlns:a16="http://schemas.microsoft.com/office/drawing/2014/main" id="{F467FE2B-48B0-7E7D-647D-20285EC13F4F}"/>
              </a:ext>
            </a:extLst>
          </p:cNvPr>
          <p:cNvSpPr>
            <a:spLocks noGrp="1"/>
          </p:cNvSpPr>
          <p:nvPr>
            <p:ph type="body" sz="quarter" idx="14"/>
          </p:nvPr>
        </p:nvSpPr>
        <p:spPr>
          <a:xfrm>
            <a:off x="150197" y="2425696"/>
            <a:ext cx="5945803" cy="4058817"/>
          </a:xfrm>
        </p:spPr>
        <p:txBody>
          <a:bodyPr/>
          <a:lstStyle/>
          <a:p>
            <a:pPr marL="285750" indent="-285750">
              <a:buFont typeface="Arial" panose="020B0604020202020204" pitchFamily="34" charset="0"/>
              <a:buChar char="•"/>
            </a:pPr>
            <a:r>
              <a:rPr lang="fr-FR" sz="2400" b="1" dirty="0">
                <a:solidFill>
                  <a:srgbClr val="25465F"/>
                </a:solidFill>
              </a:rPr>
              <a:t>ODR </a:t>
            </a:r>
            <a:r>
              <a:rPr lang="fr-FR" sz="2400" dirty="0">
                <a:solidFill>
                  <a:srgbClr val="25465F"/>
                </a:solidFill>
              </a:rPr>
              <a:t>(</a:t>
            </a:r>
            <a:r>
              <a:rPr lang="fr-FR" sz="2400" baseline="0" dirty="0">
                <a:solidFill>
                  <a:srgbClr val="25465F"/>
                </a:solidFill>
              </a:rPr>
              <a:t>offre de remboursement)</a:t>
            </a:r>
          </a:p>
          <a:p>
            <a:pPr marL="285750" indent="-285750">
              <a:buFont typeface="Arial" panose="020B0604020202020204" pitchFamily="34" charset="0"/>
              <a:buChar char="•"/>
            </a:pPr>
            <a:r>
              <a:rPr lang="fr-FR" sz="2400" b="1" dirty="0">
                <a:solidFill>
                  <a:srgbClr val="25465F"/>
                </a:solidFill>
              </a:rPr>
              <a:t>Code promo</a:t>
            </a:r>
            <a:endParaRPr lang="fr-FR" sz="2400" b="1" dirty="0"/>
          </a:p>
          <a:p>
            <a:pPr marL="285750" indent="-285750">
              <a:buFont typeface="Arial" panose="020B0604020202020204" pitchFamily="34" charset="0"/>
              <a:buChar char="•"/>
            </a:pPr>
            <a:r>
              <a:rPr lang="fr-FR" sz="2400" b="1" dirty="0"/>
              <a:t>La convergence</a:t>
            </a:r>
          </a:p>
          <a:p>
            <a:pPr marL="285750" indent="-285750">
              <a:buFont typeface="Arial" panose="020B0604020202020204" pitchFamily="34" charset="0"/>
              <a:buChar char="•"/>
            </a:pPr>
            <a:r>
              <a:rPr lang="fr-FR" sz="2400" b="1" dirty="0">
                <a:solidFill>
                  <a:srgbClr val="25465F"/>
                </a:solidFill>
              </a:rPr>
              <a:t>Remise première année (6 premiers Mois)</a:t>
            </a:r>
          </a:p>
          <a:p>
            <a:pPr marL="285750" indent="-285750">
              <a:buFont typeface="Arial" panose="020B0604020202020204" pitchFamily="34" charset="0"/>
              <a:buChar char="•"/>
            </a:pPr>
            <a:r>
              <a:rPr lang="fr-FR" sz="2400" b="1" dirty="0"/>
              <a:t>Portabilité Numéro Mobile (PNM)</a:t>
            </a:r>
          </a:p>
          <a:p>
            <a:pPr marL="285750" indent="-285750">
              <a:buFont typeface="Arial" panose="020B0604020202020204" pitchFamily="34" charset="0"/>
              <a:buChar char="•"/>
            </a:pPr>
            <a:r>
              <a:rPr lang="fr-FR" sz="2400" b="1" dirty="0">
                <a:solidFill>
                  <a:srgbClr val="25465F"/>
                </a:solidFill>
              </a:rPr>
              <a:t>EDP « Etalement de paiement »</a:t>
            </a:r>
          </a:p>
          <a:p>
            <a:pPr marL="285750" indent="-285750">
              <a:buFont typeface="Arial" panose="020B0604020202020204" pitchFamily="34" charset="0"/>
              <a:buChar char="•"/>
            </a:pPr>
            <a:r>
              <a:rPr lang="fr-FR" sz="2400" b="1" dirty="0">
                <a:solidFill>
                  <a:srgbClr val="25465F"/>
                </a:solidFill>
              </a:rPr>
              <a:t>Reprise mobile</a:t>
            </a:r>
            <a:endParaRPr lang="fr-FR" sz="2400" b="1" dirty="0"/>
          </a:p>
          <a:p>
            <a:pPr marL="285750" indent="-285750">
              <a:buFont typeface="Arial" panose="020B0604020202020204" pitchFamily="34" charset="0"/>
              <a:buChar char="•"/>
            </a:pPr>
            <a:r>
              <a:rPr lang="fr-FR" sz="2400" b="1" dirty="0">
                <a:solidFill>
                  <a:srgbClr val="25465F"/>
                </a:solidFill>
              </a:rPr>
              <a:t>Bonus reprise mobile</a:t>
            </a:r>
          </a:p>
          <a:p>
            <a:pPr marL="285750" indent="-285750">
              <a:buFont typeface="Arial" panose="020B0604020202020204" pitchFamily="34" charset="0"/>
              <a:buChar char="•"/>
            </a:pPr>
            <a:endParaRPr lang="fr-FR" sz="2400" dirty="0"/>
          </a:p>
        </p:txBody>
      </p:sp>
      <p:pic>
        <p:nvPicPr>
          <p:cNvPr id="1026" name="Picture 2">
            <a:extLst>
              <a:ext uri="{FF2B5EF4-FFF2-40B4-BE49-F238E27FC236}">
                <a16:creationId xmlns:a16="http://schemas.microsoft.com/office/drawing/2014/main" id="{2F026229-0C68-465C-D498-A4074B17EC71}"/>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23749" r="23749"/>
          <a:stretch>
            <a:fillRect/>
          </a:stretch>
        </p:blipFill>
        <p:spPr bwMode="auto">
          <a:xfrm>
            <a:off x="7374184" y="2020998"/>
            <a:ext cx="3718179" cy="4720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877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25A865-2222-06D6-8E48-80809D5CC403}"/>
              </a:ext>
            </a:extLst>
          </p:cNvPr>
          <p:cNvSpPr txBox="1"/>
          <p:nvPr/>
        </p:nvSpPr>
        <p:spPr>
          <a:xfrm>
            <a:off x="905814" y="2644170"/>
            <a:ext cx="10380371" cy="830997"/>
          </a:xfrm>
          <a:prstGeom prst="rect">
            <a:avLst/>
          </a:prstGeom>
          <a:noFill/>
        </p:spPr>
        <p:txBody>
          <a:bodyPr wrap="square" rtlCol="0">
            <a:spAutoFit/>
          </a:bodyPr>
          <a:lstStyle/>
          <a:p>
            <a:r>
              <a:rPr lang="fr-FR" sz="4800" b="1" dirty="0">
                <a:solidFill>
                  <a:srgbClr val="25465F"/>
                </a:solidFill>
              </a:rPr>
              <a:t>Remise de portabilité numéro Mobile </a:t>
            </a:r>
            <a:endParaRPr lang="fr-FR" sz="4800" baseline="0" dirty="0">
              <a:solidFill>
                <a:srgbClr val="25465F"/>
              </a:solidFill>
            </a:endParaRPr>
          </a:p>
        </p:txBody>
      </p:sp>
    </p:spTree>
    <p:extLst>
      <p:ext uri="{BB962C8B-B14F-4D97-AF65-F5344CB8AC3E}">
        <p14:creationId xmlns:p14="http://schemas.microsoft.com/office/powerpoint/2010/main" val="3421785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4A3588-CE1C-B3A2-5011-B6AB72995C1D}"/>
              </a:ext>
            </a:extLst>
          </p:cNvPr>
          <p:cNvSpPr txBox="1"/>
          <p:nvPr/>
        </p:nvSpPr>
        <p:spPr>
          <a:xfrm>
            <a:off x="770585" y="2183048"/>
            <a:ext cx="10650829" cy="3914918"/>
          </a:xfrm>
          <a:prstGeom prst="rect">
            <a:avLst/>
          </a:prstGeom>
          <a:noFill/>
        </p:spPr>
        <p:txBody>
          <a:bodyPr wrap="square" rtlCol="0">
            <a:spAutoFit/>
          </a:bodyPr>
          <a:lstStyle/>
          <a:p>
            <a:pPr defTabSz="914400">
              <a:lnSpc>
                <a:spcPct val="80000"/>
              </a:lnSpc>
              <a:spcBef>
                <a:spcPts val="0"/>
              </a:spcBef>
              <a:buFont typeface="+mj-lt"/>
              <a:buNone/>
              <a:defRPr/>
            </a:pPr>
            <a:r>
              <a:rPr lang="fr-FR" sz="3600" dirty="0">
                <a:solidFill>
                  <a:schemeClr val="accent1">
                    <a:lumMod val="75000"/>
                  </a:schemeClr>
                </a:solidFill>
                <a:latin typeface="Bouygues Read"/>
                <a:sym typeface="Wingdings" panose="05000000000000000000" pitchFamily="2" charset="2"/>
              </a:rPr>
              <a:t></a:t>
            </a:r>
            <a:r>
              <a:rPr lang="fr-FR" sz="3600" dirty="0">
                <a:solidFill>
                  <a:schemeClr val="accent1">
                    <a:lumMod val="75000"/>
                  </a:schemeClr>
                </a:solidFill>
                <a:latin typeface="Bouygues Read"/>
              </a:rPr>
              <a:t>La portabilité de numéro mobile : est la conservation de son numéro mobile lors d’un changement d’opérateur </a:t>
            </a:r>
          </a:p>
          <a:p>
            <a:pPr defTabSz="914400">
              <a:lnSpc>
                <a:spcPct val="80000"/>
              </a:lnSpc>
              <a:spcBef>
                <a:spcPts val="0"/>
              </a:spcBef>
              <a:buFont typeface="+mj-lt"/>
              <a:buNone/>
              <a:defRPr/>
            </a:pPr>
            <a:r>
              <a:rPr lang="fr-FR" sz="3600" dirty="0">
                <a:solidFill>
                  <a:schemeClr val="accent1">
                    <a:lumMod val="75000"/>
                  </a:schemeClr>
                </a:solidFill>
                <a:latin typeface="Bouygues Read"/>
                <a:sym typeface="Wingdings" panose="05000000000000000000" pitchFamily="2" charset="2"/>
              </a:rPr>
              <a:t>Bouygues s’occupe de la démarche de portabilité </a:t>
            </a:r>
          </a:p>
          <a:p>
            <a:pPr defTabSz="914400">
              <a:lnSpc>
                <a:spcPct val="80000"/>
              </a:lnSpc>
              <a:spcBef>
                <a:spcPts val="0"/>
              </a:spcBef>
              <a:buFont typeface="+mj-lt"/>
              <a:buNone/>
              <a:defRPr/>
            </a:pPr>
            <a:r>
              <a:rPr lang="fr-FR" sz="3600" dirty="0">
                <a:solidFill>
                  <a:schemeClr val="accent1">
                    <a:lumMod val="75000"/>
                  </a:schemeClr>
                </a:solidFill>
                <a:latin typeface="Bouygues Read"/>
                <a:sym typeface="Wingdings" panose="05000000000000000000" pitchFamily="2" charset="2"/>
              </a:rPr>
              <a:t> Suite à cette PNM le client bénéfice d’une remise pendant 6 mois </a:t>
            </a:r>
            <a:endParaRPr lang="fr-FR" sz="3600" dirty="0">
              <a:solidFill>
                <a:schemeClr val="accent1">
                  <a:lumMod val="75000"/>
                </a:schemeClr>
              </a:solidFill>
              <a:latin typeface="Bouygues Read"/>
            </a:endParaRPr>
          </a:p>
          <a:p>
            <a:pPr defTabSz="914400">
              <a:lnSpc>
                <a:spcPct val="80000"/>
              </a:lnSpc>
              <a:spcBef>
                <a:spcPts val="0"/>
              </a:spcBef>
              <a:buFont typeface="+mj-lt"/>
              <a:buNone/>
              <a:defRPr/>
            </a:pPr>
            <a:r>
              <a:rPr lang="fr-FR" sz="3600" dirty="0">
                <a:solidFill>
                  <a:schemeClr val="accent1">
                    <a:lumMod val="75000"/>
                  </a:schemeClr>
                </a:solidFill>
                <a:latin typeface="Bouygues Read"/>
              </a:rPr>
              <a:t> </a:t>
            </a:r>
            <a:endParaRPr lang="fr-FR" sz="3600" dirty="0">
              <a:solidFill>
                <a:srgbClr val="25465F"/>
              </a:solidFill>
            </a:endParaRPr>
          </a:p>
          <a:p>
            <a:pPr defTabSz="914400">
              <a:lnSpc>
                <a:spcPct val="80000"/>
              </a:lnSpc>
              <a:spcBef>
                <a:spcPts val="0"/>
              </a:spcBef>
              <a:buFont typeface="+mj-lt"/>
              <a:buNone/>
              <a:defRPr/>
            </a:pPr>
            <a:endParaRPr lang="fr-FR" sz="3600" dirty="0">
              <a:solidFill>
                <a:srgbClr val="25465F"/>
              </a:solidFill>
            </a:endParaRPr>
          </a:p>
          <a:p>
            <a:endParaRPr lang="fr-FR" dirty="0"/>
          </a:p>
        </p:txBody>
      </p:sp>
      <p:sp>
        <p:nvSpPr>
          <p:cNvPr id="3" name="AutoShape 2">
            <a:extLst>
              <a:ext uri="{FF2B5EF4-FFF2-40B4-BE49-F238E27FC236}">
                <a16:creationId xmlns:a16="http://schemas.microsoft.com/office/drawing/2014/main" id="{739AAEA6-1679-6C65-C18B-8D23CD2403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a:extLst>
              <a:ext uri="{FF2B5EF4-FFF2-40B4-BE49-F238E27FC236}">
                <a16:creationId xmlns:a16="http://schemas.microsoft.com/office/drawing/2014/main" id="{BF2F2CEE-DB11-D6BA-82D4-1D9DB8AB62BB}"/>
              </a:ext>
            </a:extLst>
          </p:cNvPr>
          <p:cNvSpPr>
            <a:spLocks noChangeAspect="1" noChangeArrowheads="1"/>
          </p:cNvSpPr>
          <p:nvPr/>
        </p:nvSpPr>
        <p:spPr bwMode="auto">
          <a:xfrm>
            <a:off x="3948112" y="300037"/>
            <a:ext cx="4600575" cy="6257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310526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4A3588-CE1C-B3A2-5011-B6AB72995C1D}"/>
              </a:ext>
            </a:extLst>
          </p:cNvPr>
          <p:cNvSpPr txBox="1"/>
          <p:nvPr/>
        </p:nvSpPr>
        <p:spPr>
          <a:xfrm>
            <a:off x="1635616" y="2508214"/>
            <a:ext cx="10650829" cy="1077218"/>
          </a:xfrm>
          <a:prstGeom prst="rect">
            <a:avLst/>
          </a:prstGeom>
          <a:noFill/>
        </p:spPr>
        <p:txBody>
          <a:bodyPr wrap="square" rtlCol="0">
            <a:spAutoFit/>
          </a:bodyPr>
          <a:lstStyle/>
          <a:p>
            <a:pPr marL="0" indent="0">
              <a:buFont typeface="Arial" panose="020B0604020202020204" pitchFamily="34" charset="0"/>
              <a:buNone/>
            </a:pPr>
            <a:r>
              <a:rPr lang="fr-FR" sz="3200" b="0" i="0" dirty="0">
                <a:solidFill>
                  <a:srgbClr val="0070C0"/>
                </a:solidFill>
                <a:effectLst/>
                <a:latin typeface="Bouygues Read"/>
              </a:rPr>
              <a:t>Q</a:t>
            </a:r>
            <a:r>
              <a:rPr lang="fr-FR" sz="3200" dirty="0">
                <a:solidFill>
                  <a:srgbClr val="0070C0"/>
                </a:solidFill>
                <a:latin typeface="Bouygues Read"/>
              </a:rPr>
              <a:t>uelles sont les conditions à respecter pour que le client puisse conserver son numéro et bénéficier de cette remise ? </a:t>
            </a:r>
            <a:endParaRPr lang="fr-FR" dirty="0"/>
          </a:p>
        </p:txBody>
      </p:sp>
      <p:sp>
        <p:nvSpPr>
          <p:cNvPr id="4" name="Forme libre : forme 3">
            <a:extLst>
              <a:ext uri="{FF2B5EF4-FFF2-40B4-BE49-F238E27FC236}">
                <a16:creationId xmlns:a16="http://schemas.microsoft.com/office/drawing/2014/main" id="{A256108A-9785-255A-2914-DCDD1A38F406}"/>
              </a:ext>
            </a:extLst>
          </p:cNvPr>
          <p:cNvSpPr/>
          <p:nvPr/>
        </p:nvSpPr>
        <p:spPr>
          <a:xfrm>
            <a:off x="419552" y="2591378"/>
            <a:ext cx="507727" cy="593945"/>
          </a:xfrm>
          <a:custGeom>
            <a:avLst/>
            <a:gdLst>
              <a:gd name="connsiteX0" fmla="*/ 0 w 507727"/>
              <a:gd name="connsiteY0" fmla="*/ 118789 h 593945"/>
              <a:gd name="connsiteX1" fmla="*/ 253864 w 507727"/>
              <a:gd name="connsiteY1" fmla="*/ 118789 h 593945"/>
              <a:gd name="connsiteX2" fmla="*/ 253864 w 507727"/>
              <a:gd name="connsiteY2" fmla="*/ 0 h 593945"/>
              <a:gd name="connsiteX3" fmla="*/ 507727 w 507727"/>
              <a:gd name="connsiteY3" fmla="*/ 296973 h 593945"/>
              <a:gd name="connsiteX4" fmla="*/ 253864 w 507727"/>
              <a:gd name="connsiteY4" fmla="*/ 593945 h 593945"/>
              <a:gd name="connsiteX5" fmla="*/ 253864 w 507727"/>
              <a:gd name="connsiteY5" fmla="*/ 475156 h 593945"/>
              <a:gd name="connsiteX6" fmla="*/ 0 w 507727"/>
              <a:gd name="connsiteY6" fmla="*/ 475156 h 593945"/>
              <a:gd name="connsiteX7" fmla="*/ 0 w 507727"/>
              <a:gd name="connsiteY7" fmla="*/ 118789 h 59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727" h="593945">
                <a:moveTo>
                  <a:pt x="0" y="118789"/>
                </a:moveTo>
                <a:lnTo>
                  <a:pt x="253864" y="118789"/>
                </a:lnTo>
                <a:lnTo>
                  <a:pt x="253864" y="0"/>
                </a:lnTo>
                <a:lnTo>
                  <a:pt x="507727" y="296973"/>
                </a:lnTo>
                <a:lnTo>
                  <a:pt x="253864" y="593945"/>
                </a:lnTo>
                <a:lnTo>
                  <a:pt x="253864" y="475156"/>
                </a:lnTo>
                <a:lnTo>
                  <a:pt x="0" y="475156"/>
                </a:lnTo>
                <a:lnTo>
                  <a:pt x="0" y="118789"/>
                </a:lnTo>
                <a:close/>
              </a:path>
            </a:pathLst>
          </a:custGeom>
          <a:solidFill>
            <a:srgbClr val="109DB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18789" rIns="152318" bIns="118789" numCol="1" spcCol="1270" anchor="ctr" anchorCtr="0">
            <a:noAutofit/>
          </a:bodyPr>
          <a:lstStyle/>
          <a:p>
            <a:pPr marL="0" lvl="0" indent="0" algn="ctr" defTabSz="1111250">
              <a:lnSpc>
                <a:spcPct val="90000"/>
              </a:lnSpc>
              <a:spcBef>
                <a:spcPct val="0"/>
              </a:spcBef>
              <a:spcAft>
                <a:spcPct val="35000"/>
              </a:spcAft>
              <a:buNone/>
            </a:pPr>
            <a:endParaRPr lang="en-US" sz="2500" kern="1200" dirty="0"/>
          </a:p>
        </p:txBody>
      </p:sp>
    </p:spTree>
    <p:extLst>
      <p:ext uri="{BB962C8B-B14F-4D97-AF65-F5344CB8AC3E}">
        <p14:creationId xmlns:p14="http://schemas.microsoft.com/office/powerpoint/2010/main" val="163513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4A3588-CE1C-B3A2-5011-B6AB72995C1D}"/>
              </a:ext>
            </a:extLst>
          </p:cNvPr>
          <p:cNvSpPr txBox="1"/>
          <p:nvPr/>
        </p:nvSpPr>
        <p:spPr>
          <a:xfrm>
            <a:off x="502277" y="1170289"/>
            <a:ext cx="10766738" cy="5687711"/>
          </a:xfrm>
          <a:prstGeom prst="rect">
            <a:avLst/>
          </a:prstGeom>
          <a:noFill/>
        </p:spPr>
        <p:txBody>
          <a:bodyPr wrap="square" rtlCol="0">
            <a:spAutoFit/>
          </a:bodyPr>
          <a:lstStyle/>
          <a:p>
            <a:pPr defTabSz="914400">
              <a:lnSpc>
                <a:spcPct val="80000"/>
              </a:lnSpc>
              <a:spcBef>
                <a:spcPts val="0"/>
              </a:spcBef>
              <a:buFont typeface="+mj-lt"/>
              <a:buNone/>
              <a:defRPr/>
            </a:pPr>
            <a:r>
              <a:rPr lang="fr-FR" sz="3600" dirty="0">
                <a:solidFill>
                  <a:schemeClr val="accent1">
                    <a:lumMod val="75000"/>
                  </a:schemeClr>
                </a:solidFill>
                <a:latin typeface="Bouygues Read"/>
                <a:sym typeface="Wingdings" panose="05000000000000000000" pitchFamily="2" charset="2"/>
              </a:rPr>
              <a:t></a:t>
            </a:r>
            <a:r>
              <a:rPr lang="fr-FR" sz="3600" dirty="0">
                <a:solidFill>
                  <a:schemeClr val="accent1">
                    <a:lumMod val="75000"/>
                  </a:schemeClr>
                </a:solidFill>
                <a:latin typeface="Bouygues Read"/>
              </a:rPr>
              <a:t>Être client Bouygues télécom BOX/Mobile .</a:t>
            </a:r>
          </a:p>
          <a:p>
            <a:pPr defTabSz="914400">
              <a:lnSpc>
                <a:spcPct val="80000"/>
              </a:lnSpc>
              <a:spcBef>
                <a:spcPts val="0"/>
              </a:spcBef>
              <a:buFont typeface="+mj-lt"/>
              <a:buNone/>
              <a:defRPr/>
            </a:pPr>
            <a:r>
              <a:rPr lang="fr-FR" sz="3600" dirty="0">
                <a:solidFill>
                  <a:schemeClr val="accent1">
                    <a:lumMod val="75000"/>
                  </a:schemeClr>
                </a:solidFill>
                <a:latin typeface="Bouygues Read"/>
                <a:sym typeface="Wingdings" panose="05000000000000000000" pitchFamily="2" charset="2"/>
              </a:rPr>
              <a:t>La demande doit être faite par le titulaire de la ligne.</a:t>
            </a:r>
          </a:p>
          <a:p>
            <a:pPr marL="571500" indent="-571500" defTabSz="914400">
              <a:lnSpc>
                <a:spcPct val="80000"/>
              </a:lnSpc>
              <a:spcBef>
                <a:spcPts val="0"/>
              </a:spcBef>
              <a:buFont typeface="Wingdings" panose="05000000000000000000" pitchFamily="2" charset="2"/>
              <a:buChar char="è"/>
              <a:defRPr/>
            </a:pPr>
            <a:r>
              <a:rPr lang="fr-FR" sz="3600" dirty="0">
                <a:solidFill>
                  <a:schemeClr val="accent1">
                    <a:lumMod val="75000"/>
                  </a:schemeClr>
                </a:solidFill>
                <a:latin typeface="Bouygues Read"/>
                <a:sym typeface="Wingdings" panose="05000000000000000000" pitchFamily="2" charset="2"/>
              </a:rPr>
              <a:t>Le numéro à conserver doit être un numéro d’un opérateur de France métropolitaine.</a:t>
            </a:r>
          </a:p>
          <a:p>
            <a:pPr marL="571500" indent="-571500" defTabSz="914400">
              <a:lnSpc>
                <a:spcPct val="80000"/>
              </a:lnSpc>
              <a:spcBef>
                <a:spcPts val="0"/>
              </a:spcBef>
              <a:buFont typeface="Wingdings" panose="05000000000000000000" pitchFamily="2" charset="2"/>
              <a:buChar char="è"/>
              <a:defRPr/>
            </a:pPr>
            <a:r>
              <a:rPr lang="fr-FR" sz="3600" dirty="0">
                <a:solidFill>
                  <a:schemeClr val="accent1">
                    <a:lumMod val="75000"/>
                  </a:schemeClr>
                </a:solidFill>
                <a:latin typeface="Bouygues Read"/>
                <a:sym typeface="Wingdings" panose="05000000000000000000" pitchFamily="2" charset="2"/>
              </a:rPr>
              <a:t>La ligne mobile doit être active auprès de l’opérateur quitté jusqu’au transfert complet du numéro,</a:t>
            </a:r>
          </a:p>
          <a:p>
            <a:pPr marL="571500" indent="-571500" defTabSz="914400">
              <a:lnSpc>
                <a:spcPct val="80000"/>
              </a:lnSpc>
              <a:spcBef>
                <a:spcPts val="0"/>
              </a:spcBef>
              <a:buFont typeface="Wingdings" panose="05000000000000000000" pitchFamily="2" charset="2"/>
              <a:buChar char="è"/>
              <a:defRPr/>
            </a:pPr>
            <a:r>
              <a:rPr lang="fr-FR" sz="3600" dirty="0">
                <a:solidFill>
                  <a:schemeClr val="accent1">
                    <a:lumMod val="75000"/>
                  </a:schemeClr>
                </a:solidFill>
                <a:latin typeface="Bouygues Read"/>
                <a:sym typeface="Wingdings" panose="05000000000000000000" pitchFamily="2" charset="2"/>
              </a:rPr>
              <a:t>Aucune action en cours sur la ligne : Résiliation programmée ou autre demande de conservation du numéro </a:t>
            </a:r>
          </a:p>
          <a:p>
            <a:pPr marL="571500" indent="-571500" defTabSz="914400">
              <a:lnSpc>
                <a:spcPct val="80000"/>
              </a:lnSpc>
              <a:spcBef>
                <a:spcPts val="0"/>
              </a:spcBef>
              <a:buFont typeface="Wingdings" panose="05000000000000000000" pitchFamily="2" charset="2"/>
              <a:buChar char="è"/>
              <a:defRPr/>
            </a:pPr>
            <a:r>
              <a:rPr lang="fr-FR" sz="3600" dirty="0">
                <a:solidFill>
                  <a:schemeClr val="accent1">
                    <a:lumMod val="75000"/>
                  </a:schemeClr>
                </a:solidFill>
                <a:latin typeface="Bouygues Read"/>
                <a:sym typeface="Wingdings" panose="05000000000000000000" pitchFamily="2" charset="2"/>
              </a:rPr>
              <a:t>pas d’impayé en cours sur la ligne </a:t>
            </a:r>
            <a:endParaRPr lang="fr-FR" sz="3600" dirty="0">
              <a:solidFill>
                <a:schemeClr val="accent1">
                  <a:lumMod val="75000"/>
                </a:schemeClr>
              </a:solidFill>
              <a:latin typeface="Bouygues Read"/>
            </a:endParaRPr>
          </a:p>
          <a:p>
            <a:pPr defTabSz="914400">
              <a:lnSpc>
                <a:spcPct val="80000"/>
              </a:lnSpc>
              <a:spcBef>
                <a:spcPts val="0"/>
              </a:spcBef>
              <a:buFont typeface="+mj-lt"/>
              <a:buNone/>
              <a:defRPr/>
            </a:pPr>
            <a:r>
              <a:rPr lang="fr-FR" sz="3600" dirty="0">
                <a:solidFill>
                  <a:schemeClr val="accent1">
                    <a:lumMod val="75000"/>
                  </a:schemeClr>
                </a:solidFill>
                <a:latin typeface="Bouygues Read"/>
              </a:rPr>
              <a:t> </a:t>
            </a:r>
            <a:endParaRPr lang="fr-FR" sz="3600" dirty="0">
              <a:solidFill>
                <a:srgbClr val="25465F"/>
              </a:solidFill>
            </a:endParaRPr>
          </a:p>
          <a:p>
            <a:pPr defTabSz="914400">
              <a:lnSpc>
                <a:spcPct val="80000"/>
              </a:lnSpc>
              <a:spcBef>
                <a:spcPts val="0"/>
              </a:spcBef>
              <a:buFont typeface="+mj-lt"/>
              <a:buNone/>
              <a:defRPr/>
            </a:pPr>
            <a:endParaRPr lang="fr-FR" sz="3600" dirty="0">
              <a:solidFill>
                <a:srgbClr val="25465F"/>
              </a:solidFill>
            </a:endParaRPr>
          </a:p>
          <a:p>
            <a:endParaRPr lang="fr-FR" dirty="0"/>
          </a:p>
        </p:txBody>
      </p:sp>
      <p:sp>
        <p:nvSpPr>
          <p:cNvPr id="3" name="AutoShape 2">
            <a:extLst>
              <a:ext uri="{FF2B5EF4-FFF2-40B4-BE49-F238E27FC236}">
                <a16:creationId xmlns:a16="http://schemas.microsoft.com/office/drawing/2014/main" id="{739AAEA6-1679-6C65-C18B-8D23CD2403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a:extLst>
              <a:ext uri="{FF2B5EF4-FFF2-40B4-BE49-F238E27FC236}">
                <a16:creationId xmlns:a16="http://schemas.microsoft.com/office/drawing/2014/main" id="{BF2F2CEE-DB11-D6BA-82D4-1D9DB8AB62BB}"/>
              </a:ext>
            </a:extLst>
          </p:cNvPr>
          <p:cNvSpPr>
            <a:spLocks noChangeAspect="1" noChangeArrowheads="1"/>
          </p:cNvSpPr>
          <p:nvPr/>
        </p:nvSpPr>
        <p:spPr bwMode="auto">
          <a:xfrm>
            <a:off x="3948112" y="300037"/>
            <a:ext cx="4600575" cy="6257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Forme libre : forme 6">
            <a:extLst>
              <a:ext uri="{FF2B5EF4-FFF2-40B4-BE49-F238E27FC236}">
                <a16:creationId xmlns:a16="http://schemas.microsoft.com/office/drawing/2014/main" id="{44B1CBC3-858F-A9E1-200B-BD812C94BC60}"/>
              </a:ext>
            </a:extLst>
          </p:cNvPr>
          <p:cNvSpPr/>
          <p:nvPr/>
        </p:nvSpPr>
        <p:spPr>
          <a:xfrm>
            <a:off x="633839" y="481300"/>
            <a:ext cx="593945" cy="507727"/>
          </a:xfrm>
          <a:custGeom>
            <a:avLst/>
            <a:gdLst>
              <a:gd name="connsiteX0" fmla="*/ 0 w 507727"/>
              <a:gd name="connsiteY0" fmla="*/ 118789 h 593945"/>
              <a:gd name="connsiteX1" fmla="*/ 253864 w 507727"/>
              <a:gd name="connsiteY1" fmla="*/ 118789 h 593945"/>
              <a:gd name="connsiteX2" fmla="*/ 253864 w 507727"/>
              <a:gd name="connsiteY2" fmla="*/ 0 h 593945"/>
              <a:gd name="connsiteX3" fmla="*/ 507727 w 507727"/>
              <a:gd name="connsiteY3" fmla="*/ 296973 h 593945"/>
              <a:gd name="connsiteX4" fmla="*/ 253864 w 507727"/>
              <a:gd name="connsiteY4" fmla="*/ 593945 h 593945"/>
              <a:gd name="connsiteX5" fmla="*/ 253864 w 507727"/>
              <a:gd name="connsiteY5" fmla="*/ 475156 h 593945"/>
              <a:gd name="connsiteX6" fmla="*/ 0 w 507727"/>
              <a:gd name="connsiteY6" fmla="*/ 475156 h 593945"/>
              <a:gd name="connsiteX7" fmla="*/ 0 w 507727"/>
              <a:gd name="connsiteY7" fmla="*/ 118789 h 59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727" h="593945">
                <a:moveTo>
                  <a:pt x="406182" y="1"/>
                </a:moveTo>
                <a:lnTo>
                  <a:pt x="406182" y="296973"/>
                </a:lnTo>
                <a:lnTo>
                  <a:pt x="507727" y="296973"/>
                </a:lnTo>
                <a:lnTo>
                  <a:pt x="253863" y="593944"/>
                </a:lnTo>
                <a:lnTo>
                  <a:pt x="0" y="296973"/>
                </a:lnTo>
                <a:lnTo>
                  <a:pt x="101545" y="296973"/>
                </a:lnTo>
                <a:lnTo>
                  <a:pt x="101545" y="1"/>
                </a:lnTo>
                <a:lnTo>
                  <a:pt x="406182" y="1"/>
                </a:lnTo>
                <a:close/>
              </a:path>
            </a:pathLst>
          </a:custGeom>
          <a:solidFill>
            <a:srgbClr val="109DB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8789" tIns="0" rIns="118789" bIns="152318" numCol="1" spcCol="1270" anchor="ctr" anchorCtr="0">
            <a:noAutofit/>
          </a:bodyPr>
          <a:lstStyle/>
          <a:p>
            <a:pPr marL="0" lvl="0" indent="0" algn="ctr" defTabSz="1111250">
              <a:lnSpc>
                <a:spcPct val="90000"/>
              </a:lnSpc>
              <a:spcBef>
                <a:spcPct val="0"/>
              </a:spcBef>
              <a:spcAft>
                <a:spcPct val="35000"/>
              </a:spcAft>
              <a:buNone/>
            </a:pPr>
            <a:endParaRPr lang="en-US" sz="2500" kern="1200"/>
          </a:p>
        </p:txBody>
      </p:sp>
    </p:spTree>
    <p:extLst>
      <p:ext uri="{BB962C8B-B14F-4D97-AF65-F5344CB8AC3E}">
        <p14:creationId xmlns:p14="http://schemas.microsoft.com/office/powerpoint/2010/main" val="216478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4A3588-CE1C-B3A2-5011-B6AB72995C1D}"/>
              </a:ext>
            </a:extLst>
          </p:cNvPr>
          <p:cNvSpPr txBox="1"/>
          <p:nvPr/>
        </p:nvSpPr>
        <p:spPr>
          <a:xfrm>
            <a:off x="1121619" y="2591378"/>
            <a:ext cx="10650829" cy="1354217"/>
          </a:xfrm>
          <a:prstGeom prst="rect">
            <a:avLst/>
          </a:prstGeom>
          <a:noFill/>
        </p:spPr>
        <p:txBody>
          <a:bodyPr wrap="square" rtlCol="0">
            <a:spAutoFit/>
          </a:bodyPr>
          <a:lstStyle/>
          <a:p>
            <a:r>
              <a:rPr lang="fr-FR" sz="3200" dirty="0">
                <a:solidFill>
                  <a:schemeClr val="accent5">
                    <a:lumMod val="75000"/>
                  </a:schemeClr>
                </a:solidFill>
                <a:latin typeface="Bouygues Read"/>
              </a:rPr>
              <a:t>Et Après cette démarche, que doit faire le client pour bénéficier de cette remise ?</a:t>
            </a:r>
          </a:p>
          <a:p>
            <a:pPr marL="0" indent="0">
              <a:buFont typeface="Arial" panose="020B0604020202020204" pitchFamily="34" charset="0"/>
              <a:buNone/>
            </a:pPr>
            <a:endParaRPr lang="fr-FR" dirty="0"/>
          </a:p>
        </p:txBody>
      </p:sp>
      <p:sp>
        <p:nvSpPr>
          <p:cNvPr id="4" name="Forme libre : forme 3">
            <a:extLst>
              <a:ext uri="{FF2B5EF4-FFF2-40B4-BE49-F238E27FC236}">
                <a16:creationId xmlns:a16="http://schemas.microsoft.com/office/drawing/2014/main" id="{A256108A-9785-255A-2914-DCDD1A38F406}"/>
              </a:ext>
            </a:extLst>
          </p:cNvPr>
          <p:cNvSpPr/>
          <p:nvPr/>
        </p:nvSpPr>
        <p:spPr>
          <a:xfrm>
            <a:off x="419552" y="2591378"/>
            <a:ext cx="507727" cy="593945"/>
          </a:xfrm>
          <a:custGeom>
            <a:avLst/>
            <a:gdLst>
              <a:gd name="connsiteX0" fmla="*/ 0 w 507727"/>
              <a:gd name="connsiteY0" fmla="*/ 118789 h 593945"/>
              <a:gd name="connsiteX1" fmla="*/ 253864 w 507727"/>
              <a:gd name="connsiteY1" fmla="*/ 118789 h 593945"/>
              <a:gd name="connsiteX2" fmla="*/ 253864 w 507727"/>
              <a:gd name="connsiteY2" fmla="*/ 0 h 593945"/>
              <a:gd name="connsiteX3" fmla="*/ 507727 w 507727"/>
              <a:gd name="connsiteY3" fmla="*/ 296973 h 593945"/>
              <a:gd name="connsiteX4" fmla="*/ 253864 w 507727"/>
              <a:gd name="connsiteY4" fmla="*/ 593945 h 593945"/>
              <a:gd name="connsiteX5" fmla="*/ 253864 w 507727"/>
              <a:gd name="connsiteY5" fmla="*/ 475156 h 593945"/>
              <a:gd name="connsiteX6" fmla="*/ 0 w 507727"/>
              <a:gd name="connsiteY6" fmla="*/ 475156 h 593945"/>
              <a:gd name="connsiteX7" fmla="*/ 0 w 507727"/>
              <a:gd name="connsiteY7" fmla="*/ 118789 h 59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727" h="593945">
                <a:moveTo>
                  <a:pt x="0" y="118789"/>
                </a:moveTo>
                <a:lnTo>
                  <a:pt x="253864" y="118789"/>
                </a:lnTo>
                <a:lnTo>
                  <a:pt x="253864" y="0"/>
                </a:lnTo>
                <a:lnTo>
                  <a:pt x="507727" y="296973"/>
                </a:lnTo>
                <a:lnTo>
                  <a:pt x="253864" y="593945"/>
                </a:lnTo>
                <a:lnTo>
                  <a:pt x="253864" y="475156"/>
                </a:lnTo>
                <a:lnTo>
                  <a:pt x="0" y="475156"/>
                </a:lnTo>
                <a:lnTo>
                  <a:pt x="0" y="118789"/>
                </a:lnTo>
                <a:close/>
              </a:path>
            </a:pathLst>
          </a:custGeom>
          <a:solidFill>
            <a:srgbClr val="109DB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18789" rIns="152318" bIns="118789" numCol="1" spcCol="1270" anchor="ctr" anchorCtr="0">
            <a:noAutofit/>
          </a:bodyPr>
          <a:lstStyle/>
          <a:p>
            <a:pPr marL="0" lvl="0" indent="0" algn="ctr" defTabSz="1111250">
              <a:lnSpc>
                <a:spcPct val="90000"/>
              </a:lnSpc>
              <a:spcBef>
                <a:spcPct val="0"/>
              </a:spcBef>
              <a:spcAft>
                <a:spcPct val="35000"/>
              </a:spcAft>
              <a:buNone/>
            </a:pPr>
            <a:endParaRPr lang="en-US" sz="2500" kern="1200" dirty="0"/>
          </a:p>
        </p:txBody>
      </p:sp>
    </p:spTree>
    <p:extLst>
      <p:ext uri="{BB962C8B-B14F-4D97-AF65-F5344CB8AC3E}">
        <p14:creationId xmlns:p14="http://schemas.microsoft.com/office/powerpoint/2010/main" val="41929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4A3588-CE1C-B3A2-5011-B6AB72995C1D}"/>
              </a:ext>
            </a:extLst>
          </p:cNvPr>
          <p:cNvSpPr txBox="1"/>
          <p:nvPr/>
        </p:nvSpPr>
        <p:spPr>
          <a:xfrm>
            <a:off x="502277" y="1170289"/>
            <a:ext cx="10766738" cy="3914918"/>
          </a:xfrm>
          <a:prstGeom prst="rect">
            <a:avLst/>
          </a:prstGeom>
          <a:noFill/>
        </p:spPr>
        <p:txBody>
          <a:bodyPr wrap="square" rtlCol="0">
            <a:spAutoFit/>
          </a:bodyPr>
          <a:lstStyle/>
          <a:p>
            <a:pPr defTabSz="914400">
              <a:lnSpc>
                <a:spcPct val="80000"/>
              </a:lnSpc>
              <a:spcBef>
                <a:spcPts val="0"/>
              </a:spcBef>
              <a:buFont typeface="+mj-lt"/>
              <a:buNone/>
              <a:defRPr/>
            </a:pPr>
            <a:r>
              <a:rPr lang="fr-FR" sz="3600" dirty="0">
                <a:solidFill>
                  <a:schemeClr val="accent1">
                    <a:lumMod val="75000"/>
                  </a:schemeClr>
                </a:solidFill>
                <a:latin typeface="Bouygues Read"/>
                <a:sym typeface="Wingdings" panose="05000000000000000000" pitchFamily="2" charset="2"/>
              </a:rPr>
              <a:t>Pour bénéfice de la remise le client doit: </a:t>
            </a:r>
          </a:p>
          <a:p>
            <a:pPr defTabSz="914400">
              <a:lnSpc>
                <a:spcPct val="80000"/>
              </a:lnSpc>
              <a:spcBef>
                <a:spcPts val="0"/>
              </a:spcBef>
              <a:buFont typeface="+mj-lt"/>
              <a:buNone/>
              <a:defRPr/>
            </a:pPr>
            <a:endParaRPr lang="fr-FR" sz="3600" dirty="0">
              <a:solidFill>
                <a:schemeClr val="accent1">
                  <a:lumMod val="75000"/>
                </a:schemeClr>
              </a:solidFill>
              <a:latin typeface="Bouygues Read"/>
              <a:sym typeface="Wingdings" panose="05000000000000000000" pitchFamily="2" charset="2"/>
            </a:endParaRPr>
          </a:p>
          <a:p>
            <a:pPr marL="571500" indent="-571500" algn="ctr" defTabSz="914400">
              <a:lnSpc>
                <a:spcPct val="80000"/>
              </a:lnSpc>
              <a:spcBef>
                <a:spcPts val="0"/>
              </a:spcBef>
              <a:buFont typeface="Arial" panose="020B0604020202020204" pitchFamily="34" charset="0"/>
              <a:buChar char="•"/>
              <a:defRPr/>
            </a:pPr>
            <a:r>
              <a:rPr lang="fr-FR" sz="3600" dirty="0">
                <a:solidFill>
                  <a:schemeClr val="accent2"/>
                </a:solidFill>
                <a:latin typeface="Bouygues Read"/>
                <a:sym typeface="Wingdings" panose="05000000000000000000" pitchFamily="2" charset="2"/>
              </a:rPr>
              <a:t>Souscrire un forfait Bouygues télécom 100 go et plus </a:t>
            </a:r>
          </a:p>
          <a:p>
            <a:pPr marL="571500" indent="-571500" algn="ctr" defTabSz="914400">
              <a:lnSpc>
                <a:spcPct val="80000"/>
              </a:lnSpc>
              <a:spcBef>
                <a:spcPts val="0"/>
              </a:spcBef>
              <a:buFont typeface="Arial" panose="020B0604020202020204" pitchFamily="34" charset="0"/>
              <a:buChar char="•"/>
              <a:defRPr/>
            </a:pPr>
            <a:r>
              <a:rPr lang="fr-FR" sz="3600" dirty="0">
                <a:solidFill>
                  <a:schemeClr val="accent2"/>
                </a:solidFill>
                <a:latin typeface="Bouygues Read"/>
                <a:sym typeface="Wingdings" panose="05000000000000000000" pitchFamily="2" charset="2"/>
              </a:rPr>
              <a:t>Avec une carte SIM activée depuis moins de 30 jours </a:t>
            </a:r>
          </a:p>
          <a:p>
            <a:pPr marL="571500" indent="-571500" algn="ctr" defTabSz="914400">
              <a:lnSpc>
                <a:spcPct val="80000"/>
              </a:lnSpc>
              <a:spcBef>
                <a:spcPts val="0"/>
              </a:spcBef>
              <a:buFont typeface="Arial" panose="020B0604020202020204" pitchFamily="34" charset="0"/>
              <a:buChar char="•"/>
              <a:defRPr/>
            </a:pPr>
            <a:r>
              <a:rPr lang="fr-FR" sz="3600" dirty="0">
                <a:solidFill>
                  <a:schemeClr val="accent2"/>
                </a:solidFill>
                <a:latin typeface="Bouygues Read"/>
                <a:sym typeface="Wingdings" panose="05000000000000000000" pitchFamily="2" charset="2"/>
              </a:rPr>
              <a:t>Avoir une portabilité effective</a:t>
            </a:r>
          </a:p>
          <a:p>
            <a:pPr marL="571500" indent="-571500" algn="ctr" defTabSz="914400">
              <a:lnSpc>
                <a:spcPct val="80000"/>
              </a:lnSpc>
              <a:spcBef>
                <a:spcPts val="0"/>
              </a:spcBef>
              <a:buFont typeface="Arial" panose="020B0604020202020204" pitchFamily="34" charset="0"/>
              <a:buChar char="•"/>
              <a:defRPr/>
            </a:pPr>
            <a:r>
              <a:rPr lang="fr-FR" sz="3600" dirty="0">
                <a:solidFill>
                  <a:schemeClr val="accent2"/>
                </a:solidFill>
                <a:latin typeface="Bouygues Read"/>
                <a:sym typeface="Wingdings" panose="05000000000000000000" pitchFamily="2" charset="2"/>
              </a:rPr>
              <a:t>Ne pas être en impayé </a:t>
            </a:r>
          </a:p>
          <a:p>
            <a:pPr marL="571500" indent="-571500" algn="ctr" defTabSz="914400">
              <a:lnSpc>
                <a:spcPct val="80000"/>
              </a:lnSpc>
              <a:spcBef>
                <a:spcPts val="0"/>
              </a:spcBef>
              <a:buFont typeface="Arial" panose="020B0604020202020204" pitchFamily="34" charset="0"/>
              <a:buChar char="•"/>
              <a:defRPr/>
            </a:pPr>
            <a:endParaRPr lang="fr-FR" sz="3600" dirty="0">
              <a:solidFill>
                <a:schemeClr val="accent1">
                  <a:lumMod val="75000"/>
                </a:schemeClr>
              </a:solidFill>
              <a:latin typeface="Bouygues Read"/>
              <a:sym typeface="Wingdings" panose="05000000000000000000" pitchFamily="2" charset="2"/>
            </a:endParaRPr>
          </a:p>
          <a:p>
            <a:pPr defTabSz="914400">
              <a:lnSpc>
                <a:spcPct val="80000"/>
              </a:lnSpc>
              <a:spcBef>
                <a:spcPts val="0"/>
              </a:spcBef>
              <a:buFont typeface="+mj-lt"/>
              <a:buNone/>
              <a:defRPr/>
            </a:pPr>
            <a:endParaRPr lang="fr-FR" sz="3600" dirty="0">
              <a:solidFill>
                <a:srgbClr val="25465F"/>
              </a:solidFill>
            </a:endParaRPr>
          </a:p>
          <a:p>
            <a:endParaRPr lang="fr-FR" dirty="0"/>
          </a:p>
        </p:txBody>
      </p:sp>
      <p:sp>
        <p:nvSpPr>
          <p:cNvPr id="3" name="AutoShape 2">
            <a:extLst>
              <a:ext uri="{FF2B5EF4-FFF2-40B4-BE49-F238E27FC236}">
                <a16:creationId xmlns:a16="http://schemas.microsoft.com/office/drawing/2014/main" id="{739AAEA6-1679-6C65-C18B-8D23CD2403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a:extLst>
              <a:ext uri="{FF2B5EF4-FFF2-40B4-BE49-F238E27FC236}">
                <a16:creationId xmlns:a16="http://schemas.microsoft.com/office/drawing/2014/main" id="{BF2F2CEE-DB11-D6BA-82D4-1D9DB8AB62BB}"/>
              </a:ext>
            </a:extLst>
          </p:cNvPr>
          <p:cNvSpPr>
            <a:spLocks noChangeAspect="1" noChangeArrowheads="1"/>
          </p:cNvSpPr>
          <p:nvPr/>
        </p:nvSpPr>
        <p:spPr bwMode="auto">
          <a:xfrm>
            <a:off x="3948112" y="300037"/>
            <a:ext cx="4600575" cy="6257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598100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4A3588-CE1C-B3A2-5011-B6AB72995C1D}"/>
              </a:ext>
            </a:extLst>
          </p:cNvPr>
          <p:cNvSpPr txBox="1"/>
          <p:nvPr/>
        </p:nvSpPr>
        <p:spPr>
          <a:xfrm>
            <a:off x="1121619" y="2591378"/>
            <a:ext cx="10650829" cy="1077218"/>
          </a:xfrm>
          <a:prstGeom prst="rect">
            <a:avLst/>
          </a:prstGeom>
          <a:noFill/>
        </p:spPr>
        <p:txBody>
          <a:bodyPr wrap="square" rtlCol="0">
            <a:spAutoFit/>
          </a:bodyPr>
          <a:lstStyle/>
          <a:p>
            <a:r>
              <a:rPr lang="fr-FR" sz="3200" dirty="0">
                <a:solidFill>
                  <a:srgbClr val="0070C0"/>
                </a:solidFill>
                <a:latin typeface="Bouygues Read"/>
              </a:rPr>
              <a:t>Est-ce que la remise de PNM s'applique automatiquement de la même manière que la remise de convergence ? </a:t>
            </a:r>
          </a:p>
        </p:txBody>
      </p:sp>
      <p:sp>
        <p:nvSpPr>
          <p:cNvPr id="4" name="Forme libre : forme 3">
            <a:extLst>
              <a:ext uri="{FF2B5EF4-FFF2-40B4-BE49-F238E27FC236}">
                <a16:creationId xmlns:a16="http://schemas.microsoft.com/office/drawing/2014/main" id="{A256108A-9785-255A-2914-DCDD1A38F406}"/>
              </a:ext>
            </a:extLst>
          </p:cNvPr>
          <p:cNvSpPr/>
          <p:nvPr/>
        </p:nvSpPr>
        <p:spPr>
          <a:xfrm>
            <a:off x="419552" y="2591378"/>
            <a:ext cx="507727" cy="593945"/>
          </a:xfrm>
          <a:custGeom>
            <a:avLst/>
            <a:gdLst>
              <a:gd name="connsiteX0" fmla="*/ 0 w 507727"/>
              <a:gd name="connsiteY0" fmla="*/ 118789 h 593945"/>
              <a:gd name="connsiteX1" fmla="*/ 253864 w 507727"/>
              <a:gd name="connsiteY1" fmla="*/ 118789 h 593945"/>
              <a:gd name="connsiteX2" fmla="*/ 253864 w 507727"/>
              <a:gd name="connsiteY2" fmla="*/ 0 h 593945"/>
              <a:gd name="connsiteX3" fmla="*/ 507727 w 507727"/>
              <a:gd name="connsiteY3" fmla="*/ 296973 h 593945"/>
              <a:gd name="connsiteX4" fmla="*/ 253864 w 507727"/>
              <a:gd name="connsiteY4" fmla="*/ 593945 h 593945"/>
              <a:gd name="connsiteX5" fmla="*/ 253864 w 507727"/>
              <a:gd name="connsiteY5" fmla="*/ 475156 h 593945"/>
              <a:gd name="connsiteX6" fmla="*/ 0 w 507727"/>
              <a:gd name="connsiteY6" fmla="*/ 475156 h 593945"/>
              <a:gd name="connsiteX7" fmla="*/ 0 w 507727"/>
              <a:gd name="connsiteY7" fmla="*/ 118789 h 59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727" h="593945">
                <a:moveTo>
                  <a:pt x="0" y="118789"/>
                </a:moveTo>
                <a:lnTo>
                  <a:pt x="253864" y="118789"/>
                </a:lnTo>
                <a:lnTo>
                  <a:pt x="253864" y="0"/>
                </a:lnTo>
                <a:lnTo>
                  <a:pt x="507727" y="296973"/>
                </a:lnTo>
                <a:lnTo>
                  <a:pt x="253864" y="593945"/>
                </a:lnTo>
                <a:lnTo>
                  <a:pt x="253864" y="475156"/>
                </a:lnTo>
                <a:lnTo>
                  <a:pt x="0" y="475156"/>
                </a:lnTo>
                <a:lnTo>
                  <a:pt x="0" y="118789"/>
                </a:lnTo>
                <a:close/>
              </a:path>
            </a:pathLst>
          </a:custGeom>
          <a:solidFill>
            <a:srgbClr val="109DB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18789" rIns="152318" bIns="118789" numCol="1" spcCol="1270" anchor="ctr" anchorCtr="0">
            <a:noAutofit/>
          </a:bodyPr>
          <a:lstStyle/>
          <a:p>
            <a:pPr marL="0" lvl="0" indent="0" algn="ctr" defTabSz="1111250">
              <a:lnSpc>
                <a:spcPct val="90000"/>
              </a:lnSpc>
              <a:spcBef>
                <a:spcPct val="0"/>
              </a:spcBef>
              <a:spcAft>
                <a:spcPct val="35000"/>
              </a:spcAft>
              <a:buNone/>
            </a:pPr>
            <a:endParaRPr lang="en-US" sz="2500" kern="1200" dirty="0"/>
          </a:p>
        </p:txBody>
      </p:sp>
    </p:spTree>
    <p:extLst>
      <p:ext uri="{BB962C8B-B14F-4D97-AF65-F5344CB8AC3E}">
        <p14:creationId xmlns:p14="http://schemas.microsoft.com/office/powerpoint/2010/main" val="420863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739AAEA6-1679-6C65-C18B-8D23CD2403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a:extLst>
              <a:ext uri="{FF2B5EF4-FFF2-40B4-BE49-F238E27FC236}">
                <a16:creationId xmlns:a16="http://schemas.microsoft.com/office/drawing/2014/main" id="{BF2F2CEE-DB11-D6BA-82D4-1D9DB8AB62BB}"/>
              </a:ext>
            </a:extLst>
          </p:cNvPr>
          <p:cNvSpPr>
            <a:spLocks noChangeAspect="1" noChangeArrowheads="1"/>
          </p:cNvSpPr>
          <p:nvPr/>
        </p:nvSpPr>
        <p:spPr bwMode="auto">
          <a:xfrm>
            <a:off x="3948112" y="300037"/>
            <a:ext cx="4600575" cy="6257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Forme libre : forme 6">
            <a:extLst>
              <a:ext uri="{FF2B5EF4-FFF2-40B4-BE49-F238E27FC236}">
                <a16:creationId xmlns:a16="http://schemas.microsoft.com/office/drawing/2014/main" id="{4F8A080E-8508-C9FF-B1E1-192DDDE770A8}"/>
              </a:ext>
            </a:extLst>
          </p:cNvPr>
          <p:cNvSpPr/>
          <p:nvPr/>
        </p:nvSpPr>
        <p:spPr>
          <a:xfrm>
            <a:off x="685355" y="780864"/>
            <a:ext cx="593945" cy="507727"/>
          </a:xfrm>
          <a:custGeom>
            <a:avLst/>
            <a:gdLst>
              <a:gd name="connsiteX0" fmla="*/ 0 w 507727"/>
              <a:gd name="connsiteY0" fmla="*/ 118789 h 593945"/>
              <a:gd name="connsiteX1" fmla="*/ 253864 w 507727"/>
              <a:gd name="connsiteY1" fmla="*/ 118789 h 593945"/>
              <a:gd name="connsiteX2" fmla="*/ 253864 w 507727"/>
              <a:gd name="connsiteY2" fmla="*/ 0 h 593945"/>
              <a:gd name="connsiteX3" fmla="*/ 507727 w 507727"/>
              <a:gd name="connsiteY3" fmla="*/ 296973 h 593945"/>
              <a:gd name="connsiteX4" fmla="*/ 253864 w 507727"/>
              <a:gd name="connsiteY4" fmla="*/ 593945 h 593945"/>
              <a:gd name="connsiteX5" fmla="*/ 253864 w 507727"/>
              <a:gd name="connsiteY5" fmla="*/ 475156 h 593945"/>
              <a:gd name="connsiteX6" fmla="*/ 0 w 507727"/>
              <a:gd name="connsiteY6" fmla="*/ 475156 h 593945"/>
              <a:gd name="connsiteX7" fmla="*/ 0 w 507727"/>
              <a:gd name="connsiteY7" fmla="*/ 118789 h 59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727" h="593945">
                <a:moveTo>
                  <a:pt x="406182" y="1"/>
                </a:moveTo>
                <a:lnTo>
                  <a:pt x="406182" y="296973"/>
                </a:lnTo>
                <a:lnTo>
                  <a:pt x="507727" y="296973"/>
                </a:lnTo>
                <a:lnTo>
                  <a:pt x="253863" y="593944"/>
                </a:lnTo>
                <a:lnTo>
                  <a:pt x="0" y="296973"/>
                </a:lnTo>
                <a:lnTo>
                  <a:pt x="101545" y="296973"/>
                </a:lnTo>
                <a:lnTo>
                  <a:pt x="101545" y="1"/>
                </a:lnTo>
                <a:lnTo>
                  <a:pt x="406182" y="1"/>
                </a:lnTo>
                <a:close/>
              </a:path>
            </a:pathLst>
          </a:custGeom>
          <a:solidFill>
            <a:srgbClr val="109DB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8789" tIns="0" rIns="118789" bIns="152318" numCol="1" spcCol="1270" anchor="ctr" anchorCtr="0">
            <a:noAutofit/>
          </a:bodyPr>
          <a:lstStyle/>
          <a:p>
            <a:pPr marL="0" lvl="0" indent="0" algn="ctr" defTabSz="1111250">
              <a:lnSpc>
                <a:spcPct val="90000"/>
              </a:lnSpc>
              <a:spcBef>
                <a:spcPct val="0"/>
              </a:spcBef>
              <a:spcAft>
                <a:spcPct val="35000"/>
              </a:spcAft>
              <a:buNone/>
            </a:pPr>
            <a:endParaRPr lang="en-US" sz="2500" kern="1200"/>
          </a:p>
        </p:txBody>
      </p:sp>
      <p:sp>
        <p:nvSpPr>
          <p:cNvPr id="8" name="ZoneTexte 7">
            <a:extLst>
              <a:ext uri="{FF2B5EF4-FFF2-40B4-BE49-F238E27FC236}">
                <a16:creationId xmlns:a16="http://schemas.microsoft.com/office/drawing/2014/main" id="{831ABB77-F1F0-E633-6AB9-D7F51335C6EE}"/>
              </a:ext>
            </a:extLst>
          </p:cNvPr>
          <p:cNvSpPr txBox="1"/>
          <p:nvPr/>
        </p:nvSpPr>
        <p:spPr>
          <a:xfrm>
            <a:off x="296214" y="1566134"/>
            <a:ext cx="10109916" cy="707886"/>
          </a:xfrm>
          <a:prstGeom prst="rect">
            <a:avLst/>
          </a:prstGeom>
          <a:noFill/>
        </p:spPr>
        <p:txBody>
          <a:bodyPr wrap="square" rtlCol="0">
            <a:spAutoFit/>
          </a:bodyPr>
          <a:lstStyle/>
          <a:p>
            <a:r>
              <a:rPr lang="fr-FR" sz="2000" dirty="0">
                <a:solidFill>
                  <a:schemeClr val="accent1">
                    <a:lumMod val="75000"/>
                  </a:schemeClr>
                </a:solidFill>
                <a:latin typeface="Bouygues Read"/>
              </a:rPr>
              <a:t>Non, la remise de portabilité ne s'applique pas automatiquement : elle est activée sur demande du client, dans un délai de 6 mois, et apparaît sur la facture suivant sa mise en place.</a:t>
            </a:r>
          </a:p>
        </p:txBody>
      </p:sp>
      <p:pic>
        <p:nvPicPr>
          <p:cNvPr id="10" name="Image 9">
            <a:extLst>
              <a:ext uri="{FF2B5EF4-FFF2-40B4-BE49-F238E27FC236}">
                <a16:creationId xmlns:a16="http://schemas.microsoft.com/office/drawing/2014/main" id="{760DA6DF-1926-449B-9B18-C89BB69F7B50}"/>
              </a:ext>
            </a:extLst>
          </p:cNvPr>
          <p:cNvPicPr>
            <a:picLocks noChangeAspect="1"/>
          </p:cNvPicPr>
          <p:nvPr/>
        </p:nvPicPr>
        <p:blipFill>
          <a:blip r:embed="rId2"/>
          <a:stretch>
            <a:fillRect/>
          </a:stretch>
        </p:blipFill>
        <p:spPr>
          <a:xfrm>
            <a:off x="296214" y="2833360"/>
            <a:ext cx="9686925" cy="3505200"/>
          </a:xfrm>
          <a:prstGeom prst="rect">
            <a:avLst/>
          </a:prstGeom>
        </p:spPr>
      </p:pic>
      <p:sp>
        <p:nvSpPr>
          <p:cNvPr id="11" name="Forme libre : forme 10">
            <a:extLst>
              <a:ext uri="{FF2B5EF4-FFF2-40B4-BE49-F238E27FC236}">
                <a16:creationId xmlns:a16="http://schemas.microsoft.com/office/drawing/2014/main" id="{CC041EFE-7695-A173-5897-909B134B1F68}"/>
              </a:ext>
            </a:extLst>
          </p:cNvPr>
          <p:cNvSpPr/>
          <p:nvPr/>
        </p:nvSpPr>
        <p:spPr>
          <a:xfrm>
            <a:off x="685354" y="2325633"/>
            <a:ext cx="593945" cy="507727"/>
          </a:xfrm>
          <a:custGeom>
            <a:avLst/>
            <a:gdLst>
              <a:gd name="connsiteX0" fmla="*/ 0 w 507727"/>
              <a:gd name="connsiteY0" fmla="*/ 118789 h 593945"/>
              <a:gd name="connsiteX1" fmla="*/ 253864 w 507727"/>
              <a:gd name="connsiteY1" fmla="*/ 118789 h 593945"/>
              <a:gd name="connsiteX2" fmla="*/ 253864 w 507727"/>
              <a:gd name="connsiteY2" fmla="*/ 0 h 593945"/>
              <a:gd name="connsiteX3" fmla="*/ 507727 w 507727"/>
              <a:gd name="connsiteY3" fmla="*/ 296973 h 593945"/>
              <a:gd name="connsiteX4" fmla="*/ 253864 w 507727"/>
              <a:gd name="connsiteY4" fmla="*/ 593945 h 593945"/>
              <a:gd name="connsiteX5" fmla="*/ 253864 w 507727"/>
              <a:gd name="connsiteY5" fmla="*/ 475156 h 593945"/>
              <a:gd name="connsiteX6" fmla="*/ 0 w 507727"/>
              <a:gd name="connsiteY6" fmla="*/ 475156 h 593945"/>
              <a:gd name="connsiteX7" fmla="*/ 0 w 507727"/>
              <a:gd name="connsiteY7" fmla="*/ 118789 h 59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727" h="593945">
                <a:moveTo>
                  <a:pt x="406182" y="1"/>
                </a:moveTo>
                <a:lnTo>
                  <a:pt x="406182" y="296973"/>
                </a:lnTo>
                <a:lnTo>
                  <a:pt x="507727" y="296973"/>
                </a:lnTo>
                <a:lnTo>
                  <a:pt x="253863" y="593944"/>
                </a:lnTo>
                <a:lnTo>
                  <a:pt x="0" y="296973"/>
                </a:lnTo>
                <a:lnTo>
                  <a:pt x="101545" y="296973"/>
                </a:lnTo>
                <a:lnTo>
                  <a:pt x="101545" y="1"/>
                </a:lnTo>
                <a:lnTo>
                  <a:pt x="406182" y="1"/>
                </a:lnTo>
                <a:close/>
              </a:path>
            </a:pathLst>
          </a:custGeom>
          <a:solidFill>
            <a:srgbClr val="109DB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8789" tIns="0" rIns="118789" bIns="152318" numCol="1" spcCol="1270" anchor="ctr" anchorCtr="0">
            <a:noAutofit/>
          </a:bodyPr>
          <a:lstStyle/>
          <a:p>
            <a:pPr marL="0" lvl="0" indent="0" algn="ctr" defTabSz="1111250">
              <a:lnSpc>
                <a:spcPct val="90000"/>
              </a:lnSpc>
              <a:spcBef>
                <a:spcPct val="0"/>
              </a:spcBef>
              <a:spcAft>
                <a:spcPct val="35000"/>
              </a:spcAft>
              <a:buNone/>
            </a:pPr>
            <a:endParaRPr lang="en-US" sz="2500" kern="1200"/>
          </a:p>
        </p:txBody>
      </p:sp>
    </p:spTree>
    <p:extLst>
      <p:ext uri="{BB962C8B-B14F-4D97-AF65-F5344CB8AC3E}">
        <p14:creationId xmlns:p14="http://schemas.microsoft.com/office/powerpoint/2010/main" val="387641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25A865-2222-06D6-8E48-80809D5CC403}"/>
              </a:ext>
            </a:extLst>
          </p:cNvPr>
          <p:cNvSpPr txBox="1"/>
          <p:nvPr/>
        </p:nvSpPr>
        <p:spPr>
          <a:xfrm>
            <a:off x="905814" y="2425229"/>
            <a:ext cx="10380371" cy="1569660"/>
          </a:xfrm>
          <a:prstGeom prst="rect">
            <a:avLst/>
          </a:prstGeom>
          <a:noFill/>
        </p:spPr>
        <p:txBody>
          <a:bodyPr wrap="square" rtlCol="0">
            <a:spAutoFit/>
          </a:bodyPr>
          <a:lstStyle/>
          <a:p>
            <a:r>
              <a:rPr lang="fr-FR" sz="4800" b="1" dirty="0">
                <a:solidFill>
                  <a:srgbClr val="25465F"/>
                </a:solidFill>
              </a:rPr>
              <a:t>EDP « Etalement de paiement » Smartphone</a:t>
            </a:r>
          </a:p>
        </p:txBody>
      </p:sp>
    </p:spTree>
    <p:extLst>
      <p:ext uri="{BB962C8B-B14F-4D97-AF65-F5344CB8AC3E}">
        <p14:creationId xmlns:p14="http://schemas.microsoft.com/office/powerpoint/2010/main" val="1621496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4A3588-CE1C-B3A2-5011-B6AB72995C1D}"/>
              </a:ext>
            </a:extLst>
          </p:cNvPr>
          <p:cNvSpPr txBox="1"/>
          <p:nvPr/>
        </p:nvSpPr>
        <p:spPr>
          <a:xfrm>
            <a:off x="770585" y="2183048"/>
            <a:ext cx="10650829" cy="2074414"/>
          </a:xfrm>
          <a:prstGeom prst="rect">
            <a:avLst/>
          </a:prstGeom>
          <a:noFill/>
        </p:spPr>
        <p:txBody>
          <a:bodyPr wrap="square" rtlCol="0">
            <a:spAutoFit/>
          </a:bodyPr>
          <a:lstStyle/>
          <a:p>
            <a:pPr defTabSz="914400">
              <a:lnSpc>
                <a:spcPct val="80000"/>
              </a:lnSpc>
              <a:spcBef>
                <a:spcPts val="0"/>
              </a:spcBef>
              <a:buFont typeface="+mj-lt"/>
              <a:buNone/>
              <a:defRPr/>
            </a:pPr>
            <a:r>
              <a:rPr lang="fr-FR" sz="3600" dirty="0">
                <a:solidFill>
                  <a:schemeClr val="accent1">
                    <a:lumMod val="75000"/>
                  </a:schemeClr>
                </a:solidFill>
                <a:latin typeface="Bouygues Read"/>
                <a:sym typeface="Wingdings" panose="05000000000000000000" pitchFamily="2" charset="2"/>
              </a:rPr>
              <a:t></a:t>
            </a:r>
            <a:r>
              <a:rPr lang="fr-FR" sz="4000" dirty="0">
                <a:solidFill>
                  <a:schemeClr val="accent1">
                    <a:lumMod val="75000"/>
                  </a:schemeClr>
                </a:solidFill>
                <a:latin typeface="Bouygues Read"/>
              </a:rPr>
              <a:t>La facilité de paiement  (FDP ou EDP) permet de payer un téléphone mobile en plusieurs mensualités, sans frais, en fonction du forfait choisi </a:t>
            </a:r>
          </a:p>
        </p:txBody>
      </p:sp>
      <p:sp>
        <p:nvSpPr>
          <p:cNvPr id="3" name="AutoShape 2">
            <a:extLst>
              <a:ext uri="{FF2B5EF4-FFF2-40B4-BE49-F238E27FC236}">
                <a16:creationId xmlns:a16="http://schemas.microsoft.com/office/drawing/2014/main" id="{739AAEA6-1679-6C65-C18B-8D23CD2403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a:extLst>
              <a:ext uri="{FF2B5EF4-FFF2-40B4-BE49-F238E27FC236}">
                <a16:creationId xmlns:a16="http://schemas.microsoft.com/office/drawing/2014/main" id="{BF2F2CEE-DB11-D6BA-82D4-1D9DB8AB62BB}"/>
              </a:ext>
            </a:extLst>
          </p:cNvPr>
          <p:cNvSpPr>
            <a:spLocks noChangeAspect="1" noChangeArrowheads="1"/>
          </p:cNvSpPr>
          <p:nvPr/>
        </p:nvSpPr>
        <p:spPr bwMode="auto">
          <a:xfrm>
            <a:off x="3948112" y="300037"/>
            <a:ext cx="4600575" cy="6257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489178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E13811E-F8BE-B686-B9B8-615FA1712176}"/>
              </a:ext>
            </a:extLst>
          </p:cNvPr>
          <p:cNvSpPr>
            <a:spLocks noGrp="1"/>
          </p:cNvSpPr>
          <p:nvPr>
            <p:ph type="body" sz="quarter" idx="11"/>
          </p:nvPr>
        </p:nvSpPr>
        <p:spPr>
          <a:xfrm>
            <a:off x="205583" y="659788"/>
            <a:ext cx="5750107" cy="842963"/>
          </a:xfrm>
        </p:spPr>
        <p:txBody>
          <a:bodyPr/>
          <a:lstStyle/>
          <a:p>
            <a:r>
              <a:rPr lang="fr-FR" dirty="0"/>
              <a:t>Un levier commercial</a:t>
            </a:r>
          </a:p>
        </p:txBody>
      </p:sp>
      <p:sp>
        <p:nvSpPr>
          <p:cNvPr id="5" name="Espace réservé du texte 4">
            <a:extLst>
              <a:ext uri="{FF2B5EF4-FFF2-40B4-BE49-F238E27FC236}">
                <a16:creationId xmlns:a16="http://schemas.microsoft.com/office/drawing/2014/main" id="{24CE1274-B1F0-9690-DB03-F376E70FB7D4}"/>
              </a:ext>
            </a:extLst>
          </p:cNvPr>
          <p:cNvSpPr>
            <a:spLocks noGrp="1"/>
          </p:cNvSpPr>
          <p:nvPr>
            <p:ph type="body" sz="quarter" idx="15"/>
          </p:nvPr>
        </p:nvSpPr>
        <p:spPr>
          <a:xfrm>
            <a:off x="205584" y="1502751"/>
            <a:ext cx="5750107" cy="500562"/>
          </a:xfrm>
        </p:spPr>
        <p:txBody>
          <a:bodyPr/>
          <a:lstStyle/>
          <a:p>
            <a:r>
              <a:rPr lang="fr-FR" dirty="0"/>
              <a:t>Va vous permettre de :</a:t>
            </a:r>
          </a:p>
        </p:txBody>
      </p:sp>
      <p:sp>
        <p:nvSpPr>
          <p:cNvPr id="6" name="ZoneTexte 5">
            <a:extLst>
              <a:ext uri="{FF2B5EF4-FFF2-40B4-BE49-F238E27FC236}">
                <a16:creationId xmlns:a16="http://schemas.microsoft.com/office/drawing/2014/main" id="{64C98F31-6CDA-C117-B9C1-91FDC752C492}"/>
              </a:ext>
            </a:extLst>
          </p:cNvPr>
          <p:cNvSpPr txBox="1"/>
          <p:nvPr/>
        </p:nvSpPr>
        <p:spPr>
          <a:xfrm>
            <a:off x="205583" y="2395470"/>
            <a:ext cx="5383848" cy="1200329"/>
          </a:xfrm>
          <a:prstGeom prst="rect">
            <a:avLst/>
          </a:prstGeom>
          <a:noFill/>
        </p:spPr>
        <p:txBody>
          <a:bodyPr wrap="square" rtlCol="0">
            <a:spAutoFit/>
          </a:bodyPr>
          <a:lstStyle/>
          <a:p>
            <a:pPr marL="285750" indent="-285750">
              <a:buFont typeface="Arial" panose="020B0604020202020204" pitchFamily="34" charset="0"/>
              <a:buChar char="•"/>
            </a:pPr>
            <a:r>
              <a:rPr lang="fr-FR" dirty="0">
                <a:latin typeface="Bouygues Read"/>
              </a:rPr>
              <a:t>Vous différencier de la concurrence</a:t>
            </a:r>
          </a:p>
          <a:p>
            <a:pPr marL="285750" indent="-285750">
              <a:buFont typeface="Arial" panose="020B0604020202020204" pitchFamily="34" charset="0"/>
              <a:buChar char="•"/>
            </a:pPr>
            <a:r>
              <a:rPr lang="fr-FR" dirty="0">
                <a:latin typeface="Bouygues Read"/>
              </a:rPr>
              <a:t>Fort argument pour Traiter une objection</a:t>
            </a:r>
          </a:p>
          <a:p>
            <a:pPr marL="285750" indent="-285750">
              <a:buFont typeface="Arial" panose="020B0604020202020204" pitchFamily="34" charset="0"/>
              <a:buChar char="•"/>
            </a:pPr>
            <a:r>
              <a:rPr lang="fr-FR" dirty="0">
                <a:latin typeface="Bouygues Read"/>
              </a:rPr>
              <a:t>Fidéliser les clients</a:t>
            </a:r>
          </a:p>
          <a:p>
            <a:pPr marL="285750" indent="-285750">
              <a:buFont typeface="Arial" panose="020B0604020202020204" pitchFamily="34" charset="0"/>
              <a:buChar char="•"/>
            </a:pPr>
            <a:r>
              <a:rPr lang="fr-FR" dirty="0">
                <a:latin typeface="Bouygues Read"/>
              </a:rPr>
              <a:t>Réaliser des ventes complémentaire et à Valeur  </a:t>
            </a:r>
          </a:p>
        </p:txBody>
      </p:sp>
      <p:pic>
        <p:nvPicPr>
          <p:cNvPr id="18" name="Image 17">
            <a:extLst>
              <a:ext uri="{FF2B5EF4-FFF2-40B4-BE49-F238E27FC236}">
                <a16:creationId xmlns:a16="http://schemas.microsoft.com/office/drawing/2014/main" id="{C1FB3AAD-6E0A-9CC9-D3B5-9C9308D7623C}"/>
              </a:ext>
            </a:extLst>
          </p:cNvPr>
          <p:cNvPicPr>
            <a:picLocks noChangeAspect="1"/>
          </p:cNvPicPr>
          <p:nvPr/>
        </p:nvPicPr>
        <p:blipFill>
          <a:blip r:embed="rId3"/>
          <a:stretch>
            <a:fillRect/>
          </a:stretch>
        </p:blipFill>
        <p:spPr>
          <a:xfrm>
            <a:off x="5589431" y="66872"/>
            <a:ext cx="6253323" cy="6791128"/>
          </a:xfrm>
          <a:prstGeom prst="rect">
            <a:avLst/>
          </a:prstGeom>
        </p:spPr>
      </p:pic>
    </p:spTree>
    <p:extLst>
      <p:ext uri="{BB962C8B-B14F-4D97-AF65-F5344CB8AC3E}">
        <p14:creationId xmlns:p14="http://schemas.microsoft.com/office/powerpoint/2010/main" val="2045304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4A3588-CE1C-B3A2-5011-B6AB72995C1D}"/>
              </a:ext>
            </a:extLst>
          </p:cNvPr>
          <p:cNvSpPr txBox="1"/>
          <p:nvPr/>
        </p:nvSpPr>
        <p:spPr>
          <a:xfrm>
            <a:off x="1635616" y="2508214"/>
            <a:ext cx="10650829" cy="1077218"/>
          </a:xfrm>
          <a:prstGeom prst="rect">
            <a:avLst/>
          </a:prstGeom>
          <a:noFill/>
        </p:spPr>
        <p:txBody>
          <a:bodyPr wrap="square" rtlCol="0">
            <a:spAutoFit/>
          </a:bodyPr>
          <a:lstStyle/>
          <a:p>
            <a:pPr marL="0" indent="0">
              <a:buFont typeface="Arial" panose="020B0604020202020204" pitchFamily="34" charset="0"/>
              <a:buNone/>
            </a:pPr>
            <a:r>
              <a:rPr lang="fr-FR" sz="3200" b="0" i="0" dirty="0">
                <a:solidFill>
                  <a:srgbClr val="0070C0"/>
                </a:solidFill>
                <a:effectLst/>
                <a:latin typeface="Bouygues Read"/>
              </a:rPr>
              <a:t>Quelles sont les ava</a:t>
            </a:r>
            <a:r>
              <a:rPr lang="fr-FR" sz="3200" dirty="0">
                <a:solidFill>
                  <a:srgbClr val="0070C0"/>
                </a:solidFill>
                <a:latin typeface="Bouygues Read"/>
              </a:rPr>
              <a:t>ntages de ce levier commercial pour le client </a:t>
            </a:r>
            <a:r>
              <a:rPr lang="fr-FR" sz="3200" b="0" i="0" dirty="0">
                <a:solidFill>
                  <a:srgbClr val="0070C0"/>
                </a:solidFill>
                <a:effectLst/>
                <a:latin typeface="Bouygues Read"/>
              </a:rPr>
              <a:t>? </a:t>
            </a:r>
            <a:endParaRPr lang="fr-FR" dirty="0"/>
          </a:p>
        </p:txBody>
      </p:sp>
      <p:sp>
        <p:nvSpPr>
          <p:cNvPr id="4" name="Forme libre : forme 3">
            <a:extLst>
              <a:ext uri="{FF2B5EF4-FFF2-40B4-BE49-F238E27FC236}">
                <a16:creationId xmlns:a16="http://schemas.microsoft.com/office/drawing/2014/main" id="{A256108A-9785-255A-2914-DCDD1A38F406}"/>
              </a:ext>
            </a:extLst>
          </p:cNvPr>
          <p:cNvSpPr/>
          <p:nvPr/>
        </p:nvSpPr>
        <p:spPr>
          <a:xfrm>
            <a:off x="419552" y="2591378"/>
            <a:ext cx="507727" cy="593945"/>
          </a:xfrm>
          <a:custGeom>
            <a:avLst/>
            <a:gdLst>
              <a:gd name="connsiteX0" fmla="*/ 0 w 507727"/>
              <a:gd name="connsiteY0" fmla="*/ 118789 h 593945"/>
              <a:gd name="connsiteX1" fmla="*/ 253864 w 507727"/>
              <a:gd name="connsiteY1" fmla="*/ 118789 h 593945"/>
              <a:gd name="connsiteX2" fmla="*/ 253864 w 507727"/>
              <a:gd name="connsiteY2" fmla="*/ 0 h 593945"/>
              <a:gd name="connsiteX3" fmla="*/ 507727 w 507727"/>
              <a:gd name="connsiteY3" fmla="*/ 296973 h 593945"/>
              <a:gd name="connsiteX4" fmla="*/ 253864 w 507727"/>
              <a:gd name="connsiteY4" fmla="*/ 593945 h 593945"/>
              <a:gd name="connsiteX5" fmla="*/ 253864 w 507727"/>
              <a:gd name="connsiteY5" fmla="*/ 475156 h 593945"/>
              <a:gd name="connsiteX6" fmla="*/ 0 w 507727"/>
              <a:gd name="connsiteY6" fmla="*/ 475156 h 593945"/>
              <a:gd name="connsiteX7" fmla="*/ 0 w 507727"/>
              <a:gd name="connsiteY7" fmla="*/ 118789 h 59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727" h="593945">
                <a:moveTo>
                  <a:pt x="0" y="118789"/>
                </a:moveTo>
                <a:lnTo>
                  <a:pt x="253864" y="118789"/>
                </a:lnTo>
                <a:lnTo>
                  <a:pt x="253864" y="0"/>
                </a:lnTo>
                <a:lnTo>
                  <a:pt x="507727" y="296973"/>
                </a:lnTo>
                <a:lnTo>
                  <a:pt x="253864" y="593945"/>
                </a:lnTo>
                <a:lnTo>
                  <a:pt x="253864" y="475156"/>
                </a:lnTo>
                <a:lnTo>
                  <a:pt x="0" y="475156"/>
                </a:lnTo>
                <a:lnTo>
                  <a:pt x="0" y="118789"/>
                </a:lnTo>
                <a:close/>
              </a:path>
            </a:pathLst>
          </a:custGeom>
          <a:solidFill>
            <a:srgbClr val="109DB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18789" rIns="152318" bIns="118789" numCol="1" spcCol="1270" anchor="ctr" anchorCtr="0">
            <a:noAutofit/>
          </a:bodyPr>
          <a:lstStyle/>
          <a:p>
            <a:pPr marL="0" lvl="0" indent="0" algn="ctr" defTabSz="1111250">
              <a:lnSpc>
                <a:spcPct val="90000"/>
              </a:lnSpc>
              <a:spcBef>
                <a:spcPct val="0"/>
              </a:spcBef>
              <a:spcAft>
                <a:spcPct val="35000"/>
              </a:spcAft>
              <a:buNone/>
            </a:pPr>
            <a:endParaRPr lang="en-US" sz="2500" kern="1200" dirty="0"/>
          </a:p>
        </p:txBody>
      </p:sp>
    </p:spTree>
    <p:extLst>
      <p:ext uri="{BB962C8B-B14F-4D97-AF65-F5344CB8AC3E}">
        <p14:creationId xmlns:p14="http://schemas.microsoft.com/office/powerpoint/2010/main" val="90314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739AAEA6-1679-6C65-C18B-8D23CD2403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a:extLst>
              <a:ext uri="{FF2B5EF4-FFF2-40B4-BE49-F238E27FC236}">
                <a16:creationId xmlns:a16="http://schemas.microsoft.com/office/drawing/2014/main" id="{BF2F2CEE-DB11-D6BA-82D4-1D9DB8AB62BB}"/>
              </a:ext>
            </a:extLst>
          </p:cNvPr>
          <p:cNvSpPr>
            <a:spLocks noChangeAspect="1" noChangeArrowheads="1"/>
          </p:cNvSpPr>
          <p:nvPr/>
        </p:nvSpPr>
        <p:spPr bwMode="auto">
          <a:xfrm>
            <a:off x="3948112" y="300037"/>
            <a:ext cx="4600575" cy="6257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Forme libre : forme 6">
            <a:extLst>
              <a:ext uri="{FF2B5EF4-FFF2-40B4-BE49-F238E27FC236}">
                <a16:creationId xmlns:a16="http://schemas.microsoft.com/office/drawing/2014/main" id="{4F8A080E-8508-C9FF-B1E1-192DDDE770A8}"/>
              </a:ext>
            </a:extLst>
          </p:cNvPr>
          <p:cNvSpPr/>
          <p:nvPr/>
        </p:nvSpPr>
        <p:spPr>
          <a:xfrm>
            <a:off x="685354" y="845259"/>
            <a:ext cx="593945" cy="507727"/>
          </a:xfrm>
          <a:custGeom>
            <a:avLst/>
            <a:gdLst>
              <a:gd name="connsiteX0" fmla="*/ 0 w 507727"/>
              <a:gd name="connsiteY0" fmla="*/ 118789 h 593945"/>
              <a:gd name="connsiteX1" fmla="*/ 253864 w 507727"/>
              <a:gd name="connsiteY1" fmla="*/ 118789 h 593945"/>
              <a:gd name="connsiteX2" fmla="*/ 253864 w 507727"/>
              <a:gd name="connsiteY2" fmla="*/ 0 h 593945"/>
              <a:gd name="connsiteX3" fmla="*/ 507727 w 507727"/>
              <a:gd name="connsiteY3" fmla="*/ 296973 h 593945"/>
              <a:gd name="connsiteX4" fmla="*/ 253864 w 507727"/>
              <a:gd name="connsiteY4" fmla="*/ 593945 h 593945"/>
              <a:gd name="connsiteX5" fmla="*/ 253864 w 507727"/>
              <a:gd name="connsiteY5" fmla="*/ 475156 h 593945"/>
              <a:gd name="connsiteX6" fmla="*/ 0 w 507727"/>
              <a:gd name="connsiteY6" fmla="*/ 475156 h 593945"/>
              <a:gd name="connsiteX7" fmla="*/ 0 w 507727"/>
              <a:gd name="connsiteY7" fmla="*/ 118789 h 59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727" h="593945">
                <a:moveTo>
                  <a:pt x="406182" y="1"/>
                </a:moveTo>
                <a:lnTo>
                  <a:pt x="406182" y="296973"/>
                </a:lnTo>
                <a:lnTo>
                  <a:pt x="507727" y="296973"/>
                </a:lnTo>
                <a:lnTo>
                  <a:pt x="253863" y="593944"/>
                </a:lnTo>
                <a:lnTo>
                  <a:pt x="0" y="296973"/>
                </a:lnTo>
                <a:lnTo>
                  <a:pt x="101545" y="296973"/>
                </a:lnTo>
                <a:lnTo>
                  <a:pt x="101545" y="1"/>
                </a:lnTo>
                <a:lnTo>
                  <a:pt x="406182" y="1"/>
                </a:lnTo>
                <a:close/>
              </a:path>
            </a:pathLst>
          </a:custGeom>
          <a:solidFill>
            <a:srgbClr val="109DB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8789" tIns="0" rIns="118789" bIns="152318" numCol="1" spcCol="1270" anchor="ctr" anchorCtr="0">
            <a:noAutofit/>
          </a:bodyPr>
          <a:lstStyle/>
          <a:p>
            <a:pPr marL="0" lvl="0" indent="0" algn="ctr" defTabSz="1111250">
              <a:lnSpc>
                <a:spcPct val="90000"/>
              </a:lnSpc>
              <a:spcBef>
                <a:spcPct val="0"/>
              </a:spcBef>
              <a:spcAft>
                <a:spcPct val="35000"/>
              </a:spcAft>
              <a:buNone/>
            </a:pPr>
            <a:endParaRPr lang="en-US" sz="2500" kern="1200"/>
          </a:p>
        </p:txBody>
      </p:sp>
      <p:sp>
        <p:nvSpPr>
          <p:cNvPr id="8" name="ZoneTexte 7">
            <a:extLst>
              <a:ext uri="{FF2B5EF4-FFF2-40B4-BE49-F238E27FC236}">
                <a16:creationId xmlns:a16="http://schemas.microsoft.com/office/drawing/2014/main" id="{831ABB77-F1F0-E633-6AB9-D7F51335C6EE}"/>
              </a:ext>
            </a:extLst>
          </p:cNvPr>
          <p:cNvSpPr txBox="1"/>
          <p:nvPr/>
        </p:nvSpPr>
        <p:spPr>
          <a:xfrm>
            <a:off x="296214" y="1566134"/>
            <a:ext cx="10109916" cy="400110"/>
          </a:xfrm>
          <a:prstGeom prst="rect">
            <a:avLst/>
          </a:prstGeom>
          <a:noFill/>
        </p:spPr>
        <p:txBody>
          <a:bodyPr wrap="square" rtlCol="0">
            <a:spAutoFit/>
          </a:bodyPr>
          <a:lstStyle/>
          <a:p>
            <a:r>
              <a:rPr lang="fr-FR" sz="2000" dirty="0">
                <a:solidFill>
                  <a:schemeClr val="accent1">
                    <a:lumMod val="75000"/>
                  </a:schemeClr>
                </a:solidFill>
                <a:latin typeface="Bouygues Read"/>
              </a:rPr>
              <a:t>Plusieurs avantages </a:t>
            </a:r>
          </a:p>
        </p:txBody>
      </p:sp>
      <p:sp>
        <p:nvSpPr>
          <p:cNvPr id="11" name="Forme libre : forme 10">
            <a:extLst>
              <a:ext uri="{FF2B5EF4-FFF2-40B4-BE49-F238E27FC236}">
                <a16:creationId xmlns:a16="http://schemas.microsoft.com/office/drawing/2014/main" id="{CC041EFE-7695-A173-5897-909B134B1F68}"/>
              </a:ext>
            </a:extLst>
          </p:cNvPr>
          <p:cNvSpPr/>
          <p:nvPr/>
        </p:nvSpPr>
        <p:spPr>
          <a:xfrm>
            <a:off x="685354" y="2325633"/>
            <a:ext cx="593945" cy="507727"/>
          </a:xfrm>
          <a:custGeom>
            <a:avLst/>
            <a:gdLst>
              <a:gd name="connsiteX0" fmla="*/ 0 w 507727"/>
              <a:gd name="connsiteY0" fmla="*/ 118789 h 593945"/>
              <a:gd name="connsiteX1" fmla="*/ 253864 w 507727"/>
              <a:gd name="connsiteY1" fmla="*/ 118789 h 593945"/>
              <a:gd name="connsiteX2" fmla="*/ 253864 w 507727"/>
              <a:gd name="connsiteY2" fmla="*/ 0 h 593945"/>
              <a:gd name="connsiteX3" fmla="*/ 507727 w 507727"/>
              <a:gd name="connsiteY3" fmla="*/ 296973 h 593945"/>
              <a:gd name="connsiteX4" fmla="*/ 253864 w 507727"/>
              <a:gd name="connsiteY4" fmla="*/ 593945 h 593945"/>
              <a:gd name="connsiteX5" fmla="*/ 253864 w 507727"/>
              <a:gd name="connsiteY5" fmla="*/ 475156 h 593945"/>
              <a:gd name="connsiteX6" fmla="*/ 0 w 507727"/>
              <a:gd name="connsiteY6" fmla="*/ 475156 h 593945"/>
              <a:gd name="connsiteX7" fmla="*/ 0 w 507727"/>
              <a:gd name="connsiteY7" fmla="*/ 118789 h 59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727" h="593945">
                <a:moveTo>
                  <a:pt x="406182" y="1"/>
                </a:moveTo>
                <a:lnTo>
                  <a:pt x="406182" y="296973"/>
                </a:lnTo>
                <a:lnTo>
                  <a:pt x="507727" y="296973"/>
                </a:lnTo>
                <a:lnTo>
                  <a:pt x="253863" y="593944"/>
                </a:lnTo>
                <a:lnTo>
                  <a:pt x="0" y="296973"/>
                </a:lnTo>
                <a:lnTo>
                  <a:pt x="101545" y="296973"/>
                </a:lnTo>
                <a:lnTo>
                  <a:pt x="101545" y="1"/>
                </a:lnTo>
                <a:lnTo>
                  <a:pt x="406182" y="1"/>
                </a:lnTo>
                <a:close/>
              </a:path>
            </a:pathLst>
          </a:custGeom>
          <a:solidFill>
            <a:srgbClr val="109DB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8789" tIns="0" rIns="118789" bIns="152318" numCol="1" spcCol="1270" anchor="ctr" anchorCtr="0">
            <a:noAutofit/>
          </a:bodyPr>
          <a:lstStyle/>
          <a:p>
            <a:pPr marL="0" lvl="0" indent="0" algn="ctr" defTabSz="1111250">
              <a:lnSpc>
                <a:spcPct val="90000"/>
              </a:lnSpc>
              <a:spcBef>
                <a:spcPct val="0"/>
              </a:spcBef>
              <a:spcAft>
                <a:spcPct val="35000"/>
              </a:spcAft>
              <a:buNone/>
            </a:pPr>
            <a:endParaRPr lang="en-US" sz="2500" kern="1200"/>
          </a:p>
        </p:txBody>
      </p:sp>
      <p:sp>
        <p:nvSpPr>
          <p:cNvPr id="6" name="ZoneTexte 5">
            <a:extLst>
              <a:ext uri="{FF2B5EF4-FFF2-40B4-BE49-F238E27FC236}">
                <a16:creationId xmlns:a16="http://schemas.microsoft.com/office/drawing/2014/main" id="{FD0D9030-BB82-B61B-5C1C-BAF53089E08B}"/>
              </a:ext>
            </a:extLst>
          </p:cNvPr>
          <p:cNvSpPr txBox="1"/>
          <p:nvPr/>
        </p:nvSpPr>
        <p:spPr>
          <a:xfrm>
            <a:off x="296214" y="3103808"/>
            <a:ext cx="10908406" cy="2677656"/>
          </a:xfrm>
          <a:prstGeom prst="rect">
            <a:avLst/>
          </a:prstGeom>
          <a:noFill/>
        </p:spPr>
        <p:txBody>
          <a:bodyPr wrap="square" rtlCol="0">
            <a:spAutoFit/>
          </a:bodyPr>
          <a:lstStyle/>
          <a:p>
            <a:pPr marL="285750" indent="-285750">
              <a:buFont typeface="Arial" panose="020B0604020202020204" pitchFamily="34" charset="0"/>
              <a:buChar char="•"/>
            </a:pPr>
            <a:r>
              <a:rPr lang="fr-FR" sz="2800" dirty="0">
                <a:solidFill>
                  <a:schemeClr val="accent1">
                    <a:lumMod val="75000"/>
                  </a:schemeClr>
                </a:solidFill>
                <a:latin typeface="Bouygues Read"/>
              </a:rPr>
              <a:t>Le client est facturé d’une partie du prix à l’acquisition (paiement initial)</a:t>
            </a:r>
          </a:p>
          <a:p>
            <a:pPr marL="285750" indent="-285750">
              <a:buFont typeface="Arial" panose="020B0604020202020204" pitchFamily="34" charset="0"/>
              <a:buChar char="•"/>
            </a:pPr>
            <a:r>
              <a:rPr lang="fr-FR" sz="2800" dirty="0">
                <a:solidFill>
                  <a:schemeClr val="accent1">
                    <a:lumMod val="75000"/>
                  </a:schemeClr>
                </a:solidFill>
                <a:latin typeface="Bouygues Read"/>
              </a:rPr>
              <a:t>Bénéfice d’une facilité de paiement sur 24 mois </a:t>
            </a:r>
          </a:p>
          <a:p>
            <a:pPr marL="285750" indent="-285750">
              <a:buFont typeface="Arial" panose="020B0604020202020204" pitchFamily="34" charset="0"/>
              <a:buChar char="•"/>
            </a:pPr>
            <a:r>
              <a:rPr lang="fr-FR" sz="2800" dirty="0">
                <a:solidFill>
                  <a:schemeClr val="accent1">
                    <a:lumMod val="75000"/>
                  </a:schemeClr>
                </a:solidFill>
                <a:latin typeface="Bouygues Read"/>
              </a:rPr>
              <a:t>A des mensualités entre 1€ et 8€ par mois pendant 24 mois en fonction de la valeur du terminal choisi</a:t>
            </a:r>
          </a:p>
          <a:p>
            <a:pPr marL="285750" indent="-285750">
              <a:buFont typeface="Arial" panose="020B0604020202020204" pitchFamily="34" charset="0"/>
              <a:buChar char="•"/>
            </a:pPr>
            <a:r>
              <a:rPr lang="fr-FR" sz="2800" dirty="0">
                <a:solidFill>
                  <a:schemeClr val="accent1">
                    <a:lumMod val="75000"/>
                  </a:schemeClr>
                </a:solidFill>
                <a:latin typeface="Bouygues Read"/>
              </a:rPr>
              <a:t>Peut cumuler jusqu’à 2 FDP </a:t>
            </a:r>
          </a:p>
          <a:p>
            <a:pPr marL="285750" indent="-285750">
              <a:buFont typeface="Arial" panose="020B0604020202020204" pitchFamily="34" charset="0"/>
              <a:buChar char="•"/>
            </a:pPr>
            <a:r>
              <a:rPr lang="fr-FR" sz="2800" dirty="0">
                <a:solidFill>
                  <a:schemeClr val="accent1">
                    <a:lumMod val="75000"/>
                  </a:schemeClr>
                </a:solidFill>
                <a:latin typeface="Bouygues Read"/>
              </a:rPr>
              <a:t>Peut solder la FDP à tout moment.</a:t>
            </a:r>
          </a:p>
        </p:txBody>
      </p:sp>
    </p:spTree>
    <p:extLst>
      <p:ext uri="{BB962C8B-B14F-4D97-AF65-F5344CB8AC3E}">
        <p14:creationId xmlns:p14="http://schemas.microsoft.com/office/powerpoint/2010/main" val="428952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4A3588-CE1C-B3A2-5011-B6AB72995C1D}"/>
              </a:ext>
            </a:extLst>
          </p:cNvPr>
          <p:cNvSpPr txBox="1"/>
          <p:nvPr/>
        </p:nvSpPr>
        <p:spPr>
          <a:xfrm>
            <a:off x="1635616" y="2508214"/>
            <a:ext cx="10650829" cy="584775"/>
          </a:xfrm>
          <a:prstGeom prst="rect">
            <a:avLst/>
          </a:prstGeom>
          <a:noFill/>
        </p:spPr>
        <p:txBody>
          <a:bodyPr wrap="square" rtlCol="0">
            <a:spAutoFit/>
          </a:bodyPr>
          <a:lstStyle/>
          <a:p>
            <a:pPr marL="0" indent="0">
              <a:buFont typeface="Arial" panose="020B0604020202020204" pitchFamily="34" charset="0"/>
              <a:buNone/>
            </a:pPr>
            <a:r>
              <a:rPr lang="fr-FR" sz="3200" dirty="0">
                <a:solidFill>
                  <a:srgbClr val="0070C0"/>
                </a:solidFill>
                <a:latin typeface="Bouygues Read"/>
              </a:rPr>
              <a:t>Comment le client peut-il en bénéficier</a:t>
            </a:r>
            <a:r>
              <a:rPr lang="fr-FR" sz="3200" b="0" i="0" dirty="0">
                <a:solidFill>
                  <a:srgbClr val="0070C0"/>
                </a:solidFill>
                <a:effectLst/>
                <a:latin typeface="Bouygues Read"/>
              </a:rPr>
              <a:t>? </a:t>
            </a:r>
            <a:endParaRPr lang="fr-FR" dirty="0"/>
          </a:p>
        </p:txBody>
      </p:sp>
      <p:sp>
        <p:nvSpPr>
          <p:cNvPr id="4" name="Forme libre : forme 3">
            <a:extLst>
              <a:ext uri="{FF2B5EF4-FFF2-40B4-BE49-F238E27FC236}">
                <a16:creationId xmlns:a16="http://schemas.microsoft.com/office/drawing/2014/main" id="{A256108A-9785-255A-2914-DCDD1A38F406}"/>
              </a:ext>
            </a:extLst>
          </p:cNvPr>
          <p:cNvSpPr/>
          <p:nvPr/>
        </p:nvSpPr>
        <p:spPr>
          <a:xfrm>
            <a:off x="419552" y="2508214"/>
            <a:ext cx="507727" cy="593945"/>
          </a:xfrm>
          <a:custGeom>
            <a:avLst/>
            <a:gdLst>
              <a:gd name="connsiteX0" fmla="*/ 0 w 507727"/>
              <a:gd name="connsiteY0" fmla="*/ 118789 h 593945"/>
              <a:gd name="connsiteX1" fmla="*/ 253864 w 507727"/>
              <a:gd name="connsiteY1" fmla="*/ 118789 h 593945"/>
              <a:gd name="connsiteX2" fmla="*/ 253864 w 507727"/>
              <a:gd name="connsiteY2" fmla="*/ 0 h 593945"/>
              <a:gd name="connsiteX3" fmla="*/ 507727 w 507727"/>
              <a:gd name="connsiteY3" fmla="*/ 296973 h 593945"/>
              <a:gd name="connsiteX4" fmla="*/ 253864 w 507727"/>
              <a:gd name="connsiteY4" fmla="*/ 593945 h 593945"/>
              <a:gd name="connsiteX5" fmla="*/ 253864 w 507727"/>
              <a:gd name="connsiteY5" fmla="*/ 475156 h 593945"/>
              <a:gd name="connsiteX6" fmla="*/ 0 w 507727"/>
              <a:gd name="connsiteY6" fmla="*/ 475156 h 593945"/>
              <a:gd name="connsiteX7" fmla="*/ 0 w 507727"/>
              <a:gd name="connsiteY7" fmla="*/ 118789 h 59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727" h="593945">
                <a:moveTo>
                  <a:pt x="0" y="118789"/>
                </a:moveTo>
                <a:lnTo>
                  <a:pt x="253864" y="118789"/>
                </a:lnTo>
                <a:lnTo>
                  <a:pt x="253864" y="0"/>
                </a:lnTo>
                <a:lnTo>
                  <a:pt x="507727" y="296973"/>
                </a:lnTo>
                <a:lnTo>
                  <a:pt x="253864" y="593945"/>
                </a:lnTo>
                <a:lnTo>
                  <a:pt x="253864" y="475156"/>
                </a:lnTo>
                <a:lnTo>
                  <a:pt x="0" y="475156"/>
                </a:lnTo>
                <a:lnTo>
                  <a:pt x="0" y="118789"/>
                </a:lnTo>
                <a:close/>
              </a:path>
            </a:pathLst>
          </a:custGeom>
          <a:solidFill>
            <a:srgbClr val="109DB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18789" rIns="152318" bIns="118789" numCol="1" spcCol="1270" anchor="ctr" anchorCtr="0">
            <a:noAutofit/>
          </a:bodyPr>
          <a:lstStyle/>
          <a:p>
            <a:pPr marL="0" lvl="0" indent="0" algn="ctr" defTabSz="1111250">
              <a:lnSpc>
                <a:spcPct val="90000"/>
              </a:lnSpc>
              <a:spcBef>
                <a:spcPct val="0"/>
              </a:spcBef>
              <a:spcAft>
                <a:spcPct val="35000"/>
              </a:spcAft>
              <a:buNone/>
            </a:pPr>
            <a:endParaRPr lang="en-US" sz="2500" kern="1200" dirty="0"/>
          </a:p>
        </p:txBody>
      </p:sp>
    </p:spTree>
    <p:extLst>
      <p:ext uri="{BB962C8B-B14F-4D97-AF65-F5344CB8AC3E}">
        <p14:creationId xmlns:p14="http://schemas.microsoft.com/office/powerpoint/2010/main" val="119190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739AAEA6-1679-6C65-C18B-8D23CD2403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a:extLst>
              <a:ext uri="{FF2B5EF4-FFF2-40B4-BE49-F238E27FC236}">
                <a16:creationId xmlns:a16="http://schemas.microsoft.com/office/drawing/2014/main" id="{BF2F2CEE-DB11-D6BA-82D4-1D9DB8AB62BB}"/>
              </a:ext>
            </a:extLst>
          </p:cNvPr>
          <p:cNvSpPr>
            <a:spLocks noChangeAspect="1" noChangeArrowheads="1"/>
          </p:cNvSpPr>
          <p:nvPr/>
        </p:nvSpPr>
        <p:spPr bwMode="auto">
          <a:xfrm>
            <a:off x="3948112" y="300037"/>
            <a:ext cx="4600575" cy="6257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ZoneTexte 7">
            <a:extLst>
              <a:ext uri="{FF2B5EF4-FFF2-40B4-BE49-F238E27FC236}">
                <a16:creationId xmlns:a16="http://schemas.microsoft.com/office/drawing/2014/main" id="{831ABB77-F1F0-E633-6AB9-D7F51335C6EE}"/>
              </a:ext>
            </a:extLst>
          </p:cNvPr>
          <p:cNvSpPr txBox="1"/>
          <p:nvPr/>
        </p:nvSpPr>
        <p:spPr>
          <a:xfrm>
            <a:off x="193183" y="1003289"/>
            <a:ext cx="10109916" cy="400110"/>
          </a:xfrm>
          <a:prstGeom prst="rect">
            <a:avLst/>
          </a:prstGeom>
          <a:noFill/>
        </p:spPr>
        <p:txBody>
          <a:bodyPr wrap="square" rtlCol="0">
            <a:spAutoFit/>
          </a:bodyPr>
          <a:lstStyle/>
          <a:p>
            <a:r>
              <a:rPr lang="fr-FR" sz="2000" dirty="0">
                <a:solidFill>
                  <a:schemeClr val="accent1">
                    <a:lumMod val="75000"/>
                  </a:schemeClr>
                </a:solidFill>
                <a:latin typeface="Bouygues Read"/>
              </a:rPr>
              <a:t>C’est facile : </a:t>
            </a:r>
          </a:p>
        </p:txBody>
      </p:sp>
      <p:sp>
        <p:nvSpPr>
          <p:cNvPr id="11" name="Forme libre : forme 10">
            <a:extLst>
              <a:ext uri="{FF2B5EF4-FFF2-40B4-BE49-F238E27FC236}">
                <a16:creationId xmlns:a16="http://schemas.microsoft.com/office/drawing/2014/main" id="{CC041EFE-7695-A173-5897-909B134B1F68}"/>
              </a:ext>
            </a:extLst>
          </p:cNvPr>
          <p:cNvSpPr/>
          <p:nvPr/>
        </p:nvSpPr>
        <p:spPr>
          <a:xfrm>
            <a:off x="530807" y="1661548"/>
            <a:ext cx="593945" cy="507727"/>
          </a:xfrm>
          <a:custGeom>
            <a:avLst/>
            <a:gdLst>
              <a:gd name="connsiteX0" fmla="*/ 0 w 507727"/>
              <a:gd name="connsiteY0" fmla="*/ 118789 h 593945"/>
              <a:gd name="connsiteX1" fmla="*/ 253864 w 507727"/>
              <a:gd name="connsiteY1" fmla="*/ 118789 h 593945"/>
              <a:gd name="connsiteX2" fmla="*/ 253864 w 507727"/>
              <a:gd name="connsiteY2" fmla="*/ 0 h 593945"/>
              <a:gd name="connsiteX3" fmla="*/ 507727 w 507727"/>
              <a:gd name="connsiteY3" fmla="*/ 296973 h 593945"/>
              <a:gd name="connsiteX4" fmla="*/ 253864 w 507727"/>
              <a:gd name="connsiteY4" fmla="*/ 593945 h 593945"/>
              <a:gd name="connsiteX5" fmla="*/ 253864 w 507727"/>
              <a:gd name="connsiteY5" fmla="*/ 475156 h 593945"/>
              <a:gd name="connsiteX6" fmla="*/ 0 w 507727"/>
              <a:gd name="connsiteY6" fmla="*/ 475156 h 593945"/>
              <a:gd name="connsiteX7" fmla="*/ 0 w 507727"/>
              <a:gd name="connsiteY7" fmla="*/ 118789 h 59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727" h="593945">
                <a:moveTo>
                  <a:pt x="406182" y="1"/>
                </a:moveTo>
                <a:lnTo>
                  <a:pt x="406182" y="296973"/>
                </a:lnTo>
                <a:lnTo>
                  <a:pt x="507727" y="296973"/>
                </a:lnTo>
                <a:lnTo>
                  <a:pt x="253863" y="593944"/>
                </a:lnTo>
                <a:lnTo>
                  <a:pt x="0" y="296973"/>
                </a:lnTo>
                <a:lnTo>
                  <a:pt x="101545" y="296973"/>
                </a:lnTo>
                <a:lnTo>
                  <a:pt x="101545" y="1"/>
                </a:lnTo>
                <a:lnTo>
                  <a:pt x="406182" y="1"/>
                </a:lnTo>
                <a:close/>
              </a:path>
            </a:pathLst>
          </a:custGeom>
          <a:solidFill>
            <a:srgbClr val="109DB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8789" tIns="0" rIns="118789" bIns="152318" numCol="1" spcCol="1270" anchor="ctr" anchorCtr="0">
            <a:noAutofit/>
          </a:bodyPr>
          <a:lstStyle/>
          <a:p>
            <a:pPr marL="0" lvl="0" indent="0" algn="ctr" defTabSz="1111250">
              <a:lnSpc>
                <a:spcPct val="90000"/>
              </a:lnSpc>
              <a:spcBef>
                <a:spcPct val="0"/>
              </a:spcBef>
              <a:spcAft>
                <a:spcPct val="35000"/>
              </a:spcAft>
              <a:buNone/>
            </a:pPr>
            <a:endParaRPr lang="en-US" sz="2500" kern="1200"/>
          </a:p>
        </p:txBody>
      </p:sp>
      <p:sp>
        <p:nvSpPr>
          <p:cNvPr id="6" name="ZoneTexte 5">
            <a:extLst>
              <a:ext uri="{FF2B5EF4-FFF2-40B4-BE49-F238E27FC236}">
                <a16:creationId xmlns:a16="http://schemas.microsoft.com/office/drawing/2014/main" id="{FD0D9030-BB82-B61B-5C1C-BAF53089E08B}"/>
              </a:ext>
            </a:extLst>
          </p:cNvPr>
          <p:cNvSpPr txBox="1"/>
          <p:nvPr/>
        </p:nvSpPr>
        <p:spPr>
          <a:xfrm>
            <a:off x="193183" y="2727356"/>
            <a:ext cx="10908406" cy="3970318"/>
          </a:xfrm>
          <a:prstGeom prst="rect">
            <a:avLst/>
          </a:prstGeom>
          <a:noFill/>
        </p:spPr>
        <p:txBody>
          <a:bodyPr wrap="square" rtlCol="0">
            <a:spAutoFit/>
          </a:bodyPr>
          <a:lstStyle/>
          <a:p>
            <a:pPr>
              <a:buFont typeface="+mj-lt"/>
              <a:buAutoNum type="arabicPeriod"/>
            </a:pPr>
            <a:r>
              <a:rPr lang="fr-FR" sz="2800" dirty="0">
                <a:solidFill>
                  <a:schemeClr val="accent1">
                    <a:lumMod val="75000"/>
                  </a:schemeClr>
                </a:solidFill>
                <a:latin typeface="Bouygues Read"/>
              </a:rPr>
              <a:t>Lors de votre proposition, vous devez déjà sélectionner un téléphone qui correspond aux besoins de votre client.</a:t>
            </a:r>
          </a:p>
          <a:p>
            <a:pPr>
              <a:buFont typeface="+mj-lt"/>
              <a:buAutoNum type="arabicPeriod"/>
            </a:pPr>
            <a:r>
              <a:rPr lang="fr-FR" sz="2800" dirty="0">
                <a:solidFill>
                  <a:schemeClr val="accent1">
                    <a:lumMod val="75000"/>
                  </a:schemeClr>
                </a:solidFill>
                <a:latin typeface="Bouygues Read"/>
              </a:rPr>
              <a:t>Le client doit régler le paiement initial par carte bancaire une fois qu'il reçoit sa commande.</a:t>
            </a:r>
          </a:p>
          <a:p>
            <a:pPr>
              <a:buFont typeface="+mj-lt"/>
              <a:buAutoNum type="arabicPeriod"/>
            </a:pPr>
            <a:r>
              <a:rPr lang="fr-FR" sz="2800" dirty="0">
                <a:solidFill>
                  <a:schemeClr val="accent1">
                    <a:lumMod val="75000"/>
                  </a:schemeClr>
                </a:solidFill>
                <a:latin typeface="Bouygues Read"/>
              </a:rPr>
              <a:t>Il doit également être en prélèvement automatique et le rester jusqu'à la fin de la facilité de paiement.</a:t>
            </a:r>
          </a:p>
          <a:p>
            <a:pPr>
              <a:buFont typeface="+mj-lt"/>
              <a:buAutoNum type="arabicPeriod"/>
            </a:pPr>
            <a:r>
              <a:rPr lang="fr-FR" sz="2800" dirty="0">
                <a:solidFill>
                  <a:schemeClr val="accent1">
                    <a:lumMod val="75000"/>
                  </a:schemeClr>
                </a:solidFill>
                <a:latin typeface="Bouygues Read"/>
              </a:rPr>
              <a:t>De plus, il ne doit pas avoir de changement d'offre en cours ni d'impayé bloquant.</a:t>
            </a:r>
          </a:p>
          <a:p>
            <a:endParaRPr lang="fr-FR" sz="2800" dirty="0">
              <a:solidFill>
                <a:schemeClr val="accent1">
                  <a:lumMod val="75000"/>
                </a:schemeClr>
              </a:solidFill>
              <a:latin typeface="Bouygues Read"/>
            </a:endParaRPr>
          </a:p>
        </p:txBody>
      </p:sp>
    </p:spTree>
    <p:extLst>
      <p:ext uri="{BB962C8B-B14F-4D97-AF65-F5344CB8AC3E}">
        <p14:creationId xmlns:p14="http://schemas.microsoft.com/office/powerpoint/2010/main" val="338697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25A865-2222-06D6-8E48-80809D5CC403}"/>
              </a:ext>
            </a:extLst>
          </p:cNvPr>
          <p:cNvSpPr txBox="1"/>
          <p:nvPr/>
        </p:nvSpPr>
        <p:spPr>
          <a:xfrm>
            <a:off x="905814" y="2425229"/>
            <a:ext cx="10380371" cy="830997"/>
          </a:xfrm>
          <a:prstGeom prst="rect">
            <a:avLst/>
          </a:prstGeom>
          <a:noFill/>
        </p:spPr>
        <p:txBody>
          <a:bodyPr wrap="square" rtlCol="0">
            <a:spAutoFit/>
          </a:bodyPr>
          <a:lstStyle/>
          <a:p>
            <a:r>
              <a:rPr lang="fr-FR" sz="4800" b="1" dirty="0">
                <a:solidFill>
                  <a:srgbClr val="25465F"/>
                </a:solidFill>
              </a:rPr>
              <a:t>Reprise  mobile + Bonus reprise</a:t>
            </a:r>
          </a:p>
        </p:txBody>
      </p:sp>
    </p:spTree>
    <p:extLst>
      <p:ext uri="{BB962C8B-B14F-4D97-AF65-F5344CB8AC3E}">
        <p14:creationId xmlns:p14="http://schemas.microsoft.com/office/powerpoint/2010/main" val="1992055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4A3588-CE1C-B3A2-5011-B6AB72995C1D}"/>
              </a:ext>
            </a:extLst>
          </p:cNvPr>
          <p:cNvSpPr txBox="1"/>
          <p:nvPr/>
        </p:nvSpPr>
        <p:spPr>
          <a:xfrm>
            <a:off x="618185" y="318867"/>
            <a:ext cx="10650829" cy="5915466"/>
          </a:xfrm>
          <a:prstGeom prst="rect">
            <a:avLst/>
          </a:prstGeom>
          <a:noFill/>
        </p:spPr>
        <p:txBody>
          <a:bodyPr wrap="square" rtlCol="0">
            <a:spAutoFit/>
          </a:bodyPr>
          <a:lstStyle/>
          <a:p>
            <a:pPr defTabSz="914400">
              <a:lnSpc>
                <a:spcPct val="80000"/>
              </a:lnSpc>
              <a:spcBef>
                <a:spcPts val="0"/>
              </a:spcBef>
              <a:buFont typeface="+mj-lt"/>
              <a:buNone/>
              <a:defRPr/>
            </a:pPr>
            <a:r>
              <a:rPr lang="fr-FR" sz="3600" dirty="0">
                <a:solidFill>
                  <a:schemeClr val="accent1">
                    <a:lumMod val="75000"/>
                  </a:schemeClr>
                </a:solidFill>
                <a:latin typeface="Bouygues Read"/>
                <a:sym typeface="Wingdings" panose="05000000000000000000" pitchFamily="2" charset="2"/>
              </a:rPr>
              <a:t>Bouygues Telecom propose en partenariat avec « </a:t>
            </a:r>
            <a:r>
              <a:rPr lang="fr-FR" sz="3600" b="1" i="1" dirty="0">
                <a:solidFill>
                  <a:schemeClr val="accent1">
                    <a:lumMod val="75000"/>
                  </a:schemeClr>
                </a:solidFill>
                <a:latin typeface="Bouygues Read"/>
                <a:sym typeface="Wingdings" panose="05000000000000000000" pitchFamily="2" charset="2"/>
              </a:rPr>
              <a:t>re commerce »:</a:t>
            </a:r>
            <a:r>
              <a:rPr lang="fr-FR" sz="3600" dirty="0">
                <a:solidFill>
                  <a:schemeClr val="accent1">
                    <a:lumMod val="75000"/>
                  </a:schemeClr>
                </a:solidFill>
                <a:latin typeface="Bouygues Read"/>
                <a:sym typeface="Wingdings" panose="05000000000000000000" pitchFamily="2" charset="2"/>
              </a:rPr>
              <a:t>Une solutions permettant aux clients de financer l’achat d’un téléphone mobile neuf et de donner une seconde vie à leurs téléphones mobiles usagés: la reprise mobile ( Téléphone mobile dont la valeur est supérieur  ou égal à 10€)</a:t>
            </a:r>
          </a:p>
          <a:p>
            <a:pPr marL="571500" indent="-571500" defTabSz="914400">
              <a:lnSpc>
                <a:spcPct val="80000"/>
              </a:lnSpc>
              <a:spcBef>
                <a:spcPts val="0"/>
              </a:spcBef>
              <a:buFont typeface="Wingdings" panose="05000000000000000000" pitchFamily="2" charset="2"/>
              <a:buChar char="è"/>
              <a:defRPr/>
            </a:pPr>
            <a:r>
              <a:rPr lang="fr-FR" sz="3600" dirty="0">
                <a:solidFill>
                  <a:schemeClr val="accent1">
                    <a:lumMod val="75000"/>
                  </a:schemeClr>
                </a:solidFill>
                <a:latin typeface="Bouygues Read"/>
                <a:sym typeface="Wingdings" panose="05000000000000000000" pitchFamily="2" charset="2"/>
              </a:rPr>
              <a:t>Ce partenariat s’inscrit dans notre programme solutions durable (Vu lors de la formations +campus)</a:t>
            </a:r>
          </a:p>
          <a:p>
            <a:pPr marL="571500" indent="-571500" defTabSz="914400">
              <a:lnSpc>
                <a:spcPct val="80000"/>
              </a:lnSpc>
              <a:spcBef>
                <a:spcPts val="0"/>
              </a:spcBef>
              <a:buFont typeface="Wingdings" panose="05000000000000000000" pitchFamily="2" charset="2"/>
              <a:buChar char="è"/>
              <a:defRPr/>
            </a:pPr>
            <a:r>
              <a:rPr lang="fr-FR" sz="3600" dirty="0">
                <a:solidFill>
                  <a:schemeClr val="accent1">
                    <a:lumMod val="75000"/>
                  </a:schemeClr>
                </a:solidFill>
                <a:latin typeface="Bouygues Read"/>
                <a:sym typeface="Wingdings" panose="05000000000000000000" pitchFamily="2" charset="2"/>
              </a:rPr>
              <a:t>Et pour le bonus reprise : Si le client choisit un téléphone mobile éligible associé à un forfait mobile 100GO et + il peut bénéficier d’un bonus repris allant jusqu’à 100€</a:t>
            </a:r>
          </a:p>
          <a:p>
            <a:pPr defTabSz="914400">
              <a:lnSpc>
                <a:spcPct val="80000"/>
              </a:lnSpc>
              <a:spcBef>
                <a:spcPts val="0"/>
              </a:spcBef>
              <a:buFont typeface="+mj-lt"/>
              <a:buNone/>
              <a:defRPr/>
            </a:pPr>
            <a:endParaRPr lang="fr-FR" sz="4000" dirty="0">
              <a:solidFill>
                <a:schemeClr val="accent1">
                  <a:lumMod val="75000"/>
                </a:schemeClr>
              </a:solidFill>
              <a:latin typeface="Bouygues Read"/>
            </a:endParaRPr>
          </a:p>
        </p:txBody>
      </p:sp>
      <p:sp>
        <p:nvSpPr>
          <p:cNvPr id="3" name="AutoShape 2">
            <a:extLst>
              <a:ext uri="{FF2B5EF4-FFF2-40B4-BE49-F238E27FC236}">
                <a16:creationId xmlns:a16="http://schemas.microsoft.com/office/drawing/2014/main" id="{739AAEA6-1679-6C65-C18B-8D23CD2403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a:extLst>
              <a:ext uri="{FF2B5EF4-FFF2-40B4-BE49-F238E27FC236}">
                <a16:creationId xmlns:a16="http://schemas.microsoft.com/office/drawing/2014/main" id="{BF2F2CEE-DB11-D6BA-82D4-1D9DB8AB62BB}"/>
              </a:ext>
            </a:extLst>
          </p:cNvPr>
          <p:cNvSpPr>
            <a:spLocks noChangeAspect="1" noChangeArrowheads="1"/>
          </p:cNvSpPr>
          <p:nvPr/>
        </p:nvSpPr>
        <p:spPr bwMode="auto">
          <a:xfrm>
            <a:off x="3948112" y="300037"/>
            <a:ext cx="4600575" cy="6257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012735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4A3588-CE1C-B3A2-5011-B6AB72995C1D}"/>
              </a:ext>
            </a:extLst>
          </p:cNvPr>
          <p:cNvSpPr txBox="1"/>
          <p:nvPr/>
        </p:nvSpPr>
        <p:spPr>
          <a:xfrm>
            <a:off x="1635616" y="2508214"/>
            <a:ext cx="10650829" cy="1077218"/>
          </a:xfrm>
          <a:prstGeom prst="rect">
            <a:avLst/>
          </a:prstGeom>
          <a:noFill/>
        </p:spPr>
        <p:txBody>
          <a:bodyPr wrap="square" rtlCol="0">
            <a:spAutoFit/>
          </a:bodyPr>
          <a:lstStyle/>
          <a:p>
            <a:pPr marL="0" indent="0">
              <a:buFont typeface="Arial" panose="020B0604020202020204" pitchFamily="34" charset="0"/>
              <a:buNone/>
            </a:pPr>
            <a:r>
              <a:rPr lang="fr-FR" sz="3200" dirty="0">
                <a:solidFill>
                  <a:schemeClr val="accent5">
                    <a:lumMod val="75000"/>
                  </a:schemeClr>
                </a:solidFill>
              </a:rPr>
              <a:t>Si le client souhaite reprendre son téléphone, comment cela fonctionne-t-il ?</a:t>
            </a:r>
            <a:endParaRPr lang="fr-FR" dirty="0">
              <a:solidFill>
                <a:schemeClr val="accent5">
                  <a:lumMod val="75000"/>
                </a:schemeClr>
              </a:solidFill>
            </a:endParaRPr>
          </a:p>
        </p:txBody>
      </p:sp>
      <p:sp>
        <p:nvSpPr>
          <p:cNvPr id="4" name="Forme libre : forme 3">
            <a:extLst>
              <a:ext uri="{FF2B5EF4-FFF2-40B4-BE49-F238E27FC236}">
                <a16:creationId xmlns:a16="http://schemas.microsoft.com/office/drawing/2014/main" id="{A256108A-9785-255A-2914-DCDD1A38F406}"/>
              </a:ext>
            </a:extLst>
          </p:cNvPr>
          <p:cNvSpPr/>
          <p:nvPr/>
        </p:nvSpPr>
        <p:spPr>
          <a:xfrm>
            <a:off x="419552" y="2508214"/>
            <a:ext cx="507727" cy="593945"/>
          </a:xfrm>
          <a:custGeom>
            <a:avLst/>
            <a:gdLst>
              <a:gd name="connsiteX0" fmla="*/ 0 w 507727"/>
              <a:gd name="connsiteY0" fmla="*/ 118789 h 593945"/>
              <a:gd name="connsiteX1" fmla="*/ 253864 w 507727"/>
              <a:gd name="connsiteY1" fmla="*/ 118789 h 593945"/>
              <a:gd name="connsiteX2" fmla="*/ 253864 w 507727"/>
              <a:gd name="connsiteY2" fmla="*/ 0 h 593945"/>
              <a:gd name="connsiteX3" fmla="*/ 507727 w 507727"/>
              <a:gd name="connsiteY3" fmla="*/ 296973 h 593945"/>
              <a:gd name="connsiteX4" fmla="*/ 253864 w 507727"/>
              <a:gd name="connsiteY4" fmla="*/ 593945 h 593945"/>
              <a:gd name="connsiteX5" fmla="*/ 253864 w 507727"/>
              <a:gd name="connsiteY5" fmla="*/ 475156 h 593945"/>
              <a:gd name="connsiteX6" fmla="*/ 0 w 507727"/>
              <a:gd name="connsiteY6" fmla="*/ 475156 h 593945"/>
              <a:gd name="connsiteX7" fmla="*/ 0 w 507727"/>
              <a:gd name="connsiteY7" fmla="*/ 118789 h 59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727" h="593945">
                <a:moveTo>
                  <a:pt x="0" y="118789"/>
                </a:moveTo>
                <a:lnTo>
                  <a:pt x="253864" y="118789"/>
                </a:lnTo>
                <a:lnTo>
                  <a:pt x="253864" y="0"/>
                </a:lnTo>
                <a:lnTo>
                  <a:pt x="507727" y="296973"/>
                </a:lnTo>
                <a:lnTo>
                  <a:pt x="253864" y="593945"/>
                </a:lnTo>
                <a:lnTo>
                  <a:pt x="253864" y="475156"/>
                </a:lnTo>
                <a:lnTo>
                  <a:pt x="0" y="475156"/>
                </a:lnTo>
                <a:lnTo>
                  <a:pt x="0" y="118789"/>
                </a:lnTo>
                <a:close/>
              </a:path>
            </a:pathLst>
          </a:custGeom>
          <a:solidFill>
            <a:srgbClr val="109DB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18789" rIns="152318" bIns="118789" numCol="1" spcCol="1270" anchor="ctr" anchorCtr="0">
            <a:noAutofit/>
          </a:bodyPr>
          <a:lstStyle/>
          <a:p>
            <a:pPr marL="0" lvl="0" indent="0" algn="ctr" defTabSz="1111250">
              <a:lnSpc>
                <a:spcPct val="90000"/>
              </a:lnSpc>
              <a:spcBef>
                <a:spcPct val="0"/>
              </a:spcBef>
              <a:spcAft>
                <a:spcPct val="35000"/>
              </a:spcAft>
              <a:buNone/>
            </a:pPr>
            <a:endParaRPr lang="en-US" sz="2500" kern="1200" dirty="0"/>
          </a:p>
        </p:txBody>
      </p:sp>
    </p:spTree>
    <p:extLst>
      <p:ext uri="{BB962C8B-B14F-4D97-AF65-F5344CB8AC3E}">
        <p14:creationId xmlns:p14="http://schemas.microsoft.com/office/powerpoint/2010/main" val="130931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739AAEA6-1679-6C65-C18B-8D23CD2403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a:extLst>
              <a:ext uri="{FF2B5EF4-FFF2-40B4-BE49-F238E27FC236}">
                <a16:creationId xmlns:a16="http://schemas.microsoft.com/office/drawing/2014/main" id="{BF2F2CEE-DB11-D6BA-82D4-1D9DB8AB62BB}"/>
              </a:ext>
            </a:extLst>
          </p:cNvPr>
          <p:cNvSpPr>
            <a:spLocks noChangeAspect="1" noChangeArrowheads="1"/>
          </p:cNvSpPr>
          <p:nvPr/>
        </p:nvSpPr>
        <p:spPr bwMode="auto">
          <a:xfrm>
            <a:off x="3948112" y="300037"/>
            <a:ext cx="4600575" cy="6257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ZoneTexte 7">
            <a:extLst>
              <a:ext uri="{FF2B5EF4-FFF2-40B4-BE49-F238E27FC236}">
                <a16:creationId xmlns:a16="http://schemas.microsoft.com/office/drawing/2014/main" id="{831ABB77-F1F0-E633-6AB9-D7F51335C6EE}"/>
              </a:ext>
            </a:extLst>
          </p:cNvPr>
          <p:cNvSpPr txBox="1"/>
          <p:nvPr/>
        </p:nvSpPr>
        <p:spPr>
          <a:xfrm>
            <a:off x="193183" y="1003289"/>
            <a:ext cx="10109916" cy="400110"/>
          </a:xfrm>
          <a:prstGeom prst="rect">
            <a:avLst/>
          </a:prstGeom>
          <a:noFill/>
        </p:spPr>
        <p:txBody>
          <a:bodyPr wrap="square" rtlCol="0">
            <a:spAutoFit/>
          </a:bodyPr>
          <a:lstStyle/>
          <a:p>
            <a:r>
              <a:rPr lang="fr-FR" sz="2000" dirty="0">
                <a:solidFill>
                  <a:schemeClr val="accent1">
                    <a:lumMod val="75000"/>
                  </a:schemeClr>
                </a:solidFill>
                <a:latin typeface="Bouygues Read"/>
              </a:rPr>
              <a:t>C’est simple  : </a:t>
            </a:r>
          </a:p>
        </p:txBody>
      </p:sp>
      <p:sp>
        <p:nvSpPr>
          <p:cNvPr id="11" name="Forme libre : forme 10">
            <a:extLst>
              <a:ext uri="{FF2B5EF4-FFF2-40B4-BE49-F238E27FC236}">
                <a16:creationId xmlns:a16="http://schemas.microsoft.com/office/drawing/2014/main" id="{CC041EFE-7695-A173-5897-909B134B1F68}"/>
              </a:ext>
            </a:extLst>
          </p:cNvPr>
          <p:cNvSpPr/>
          <p:nvPr/>
        </p:nvSpPr>
        <p:spPr>
          <a:xfrm>
            <a:off x="530807" y="1661548"/>
            <a:ext cx="593945" cy="507727"/>
          </a:xfrm>
          <a:custGeom>
            <a:avLst/>
            <a:gdLst>
              <a:gd name="connsiteX0" fmla="*/ 0 w 507727"/>
              <a:gd name="connsiteY0" fmla="*/ 118789 h 593945"/>
              <a:gd name="connsiteX1" fmla="*/ 253864 w 507727"/>
              <a:gd name="connsiteY1" fmla="*/ 118789 h 593945"/>
              <a:gd name="connsiteX2" fmla="*/ 253864 w 507727"/>
              <a:gd name="connsiteY2" fmla="*/ 0 h 593945"/>
              <a:gd name="connsiteX3" fmla="*/ 507727 w 507727"/>
              <a:gd name="connsiteY3" fmla="*/ 296973 h 593945"/>
              <a:gd name="connsiteX4" fmla="*/ 253864 w 507727"/>
              <a:gd name="connsiteY4" fmla="*/ 593945 h 593945"/>
              <a:gd name="connsiteX5" fmla="*/ 253864 w 507727"/>
              <a:gd name="connsiteY5" fmla="*/ 475156 h 593945"/>
              <a:gd name="connsiteX6" fmla="*/ 0 w 507727"/>
              <a:gd name="connsiteY6" fmla="*/ 475156 h 593945"/>
              <a:gd name="connsiteX7" fmla="*/ 0 w 507727"/>
              <a:gd name="connsiteY7" fmla="*/ 118789 h 59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727" h="593945">
                <a:moveTo>
                  <a:pt x="406182" y="1"/>
                </a:moveTo>
                <a:lnTo>
                  <a:pt x="406182" y="296973"/>
                </a:lnTo>
                <a:lnTo>
                  <a:pt x="507727" y="296973"/>
                </a:lnTo>
                <a:lnTo>
                  <a:pt x="253863" y="593944"/>
                </a:lnTo>
                <a:lnTo>
                  <a:pt x="0" y="296973"/>
                </a:lnTo>
                <a:lnTo>
                  <a:pt x="101545" y="296973"/>
                </a:lnTo>
                <a:lnTo>
                  <a:pt x="101545" y="1"/>
                </a:lnTo>
                <a:lnTo>
                  <a:pt x="406182" y="1"/>
                </a:lnTo>
                <a:close/>
              </a:path>
            </a:pathLst>
          </a:custGeom>
          <a:solidFill>
            <a:srgbClr val="109DB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8789" tIns="0" rIns="118789" bIns="152318" numCol="1" spcCol="1270" anchor="ctr" anchorCtr="0">
            <a:noAutofit/>
          </a:bodyPr>
          <a:lstStyle/>
          <a:p>
            <a:pPr marL="0" lvl="0" indent="0" algn="ctr" defTabSz="1111250">
              <a:lnSpc>
                <a:spcPct val="90000"/>
              </a:lnSpc>
              <a:spcBef>
                <a:spcPct val="0"/>
              </a:spcBef>
              <a:spcAft>
                <a:spcPct val="35000"/>
              </a:spcAft>
              <a:buNone/>
            </a:pPr>
            <a:endParaRPr lang="en-US" sz="2500" kern="1200"/>
          </a:p>
        </p:txBody>
      </p:sp>
      <p:sp>
        <p:nvSpPr>
          <p:cNvPr id="6" name="ZoneTexte 5">
            <a:extLst>
              <a:ext uri="{FF2B5EF4-FFF2-40B4-BE49-F238E27FC236}">
                <a16:creationId xmlns:a16="http://schemas.microsoft.com/office/drawing/2014/main" id="{FD0D9030-BB82-B61B-5C1C-BAF53089E08B}"/>
              </a:ext>
            </a:extLst>
          </p:cNvPr>
          <p:cNvSpPr txBox="1"/>
          <p:nvPr/>
        </p:nvSpPr>
        <p:spPr>
          <a:xfrm>
            <a:off x="193183" y="2727356"/>
            <a:ext cx="10908406" cy="2677656"/>
          </a:xfrm>
          <a:prstGeom prst="rect">
            <a:avLst/>
          </a:prstGeom>
          <a:noFill/>
        </p:spPr>
        <p:txBody>
          <a:bodyPr wrap="square" rtlCol="0">
            <a:spAutoFit/>
          </a:bodyPr>
          <a:lstStyle/>
          <a:p>
            <a:pPr>
              <a:buFont typeface="+mj-lt"/>
              <a:buAutoNum type="arabicPeriod"/>
            </a:pPr>
            <a:r>
              <a:rPr lang="fr-FR" sz="2800" dirty="0">
                <a:solidFill>
                  <a:schemeClr val="accent1">
                    <a:lumMod val="50000"/>
                  </a:schemeClr>
                </a:solidFill>
                <a:latin typeface="Bouygues Read"/>
              </a:rPr>
              <a:t>Tout d'abord, vous devez accompagner votre client pour réaliser une estimation du montant de la reprise sur votre outil de vente Magento.</a:t>
            </a:r>
          </a:p>
          <a:p>
            <a:pPr>
              <a:buFont typeface="+mj-lt"/>
              <a:buAutoNum type="arabicPeriod"/>
            </a:pPr>
            <a:r>
              <a:rPr lang="fr-FR" sz="2800" dirty="0">
                <a:solidFill>
                  <a:schemeClr val="accent1">
                    <a:lumMod val="50000"/>
                  </a:schemeClr>
                </a:solidFill>
                <a:latin typeface="Bouygues Read"/>
              </a:rPr>
              <a:t>Si votre prospect est d'accord pour la reprise de son mobile, il doit impérativement envoyer son téléphone mobile dans un délai de 30 jours à compter de la date de validation de la reprise mobile.</a:t>
            </a:r>
          </a:p>
          <a:p>
            <a:endParaRPr lang="fr-FR" sz="2800" dirty="0">
              <a:solidFill>
                <a:schemeClr val="accent1">
                  <a:lumMod val="75000"/>
                </a:schemeClr>
              </a:solidFill>
              <a:latin typeface="Bouygues Read"/>
            </a:endParaRPr>
          </a:p>
        </p:txBody>
      </p:sp>
    </p:spTree>
    <p:extLst>
      <p:ext uri="{BB962C8B-B14F-4D97-AF65-F5344CB8AC3E}">
        <p14:creationId xmlns:p14="http://schemas.microsoft.com/office/powerpoint/2010/main" val="212202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4A3588-CE1C-B3A2-5011-B6AB72995C1D}"/>
              </a:ext>
            </a:extLst>
          </p:cNvPr>
          <p:cNvSpPr txBox="1"/>
          <p:nvPr/>
        </p:nvSpPr>
        <p:spPr>
          <a:xfrm>
            <a:off x="1635616" y="2508214"/>
            <a:ext cx="10650829" cy="1846659"/>
          </a:xfrm>
          <a:prstGeom prst="rect">
            <a:avLst/>
          </a:prstGeom>
          <a:noFill/>
        </p:spPr>
        <p:txBody>
          <a:bodyPr wrap="square" rtlCol="0">
            <a:spAutoFit/>
          </a:bodyPr>
          <a:lstStyle/>
          <a:p>
            <a:r>
              <a:rPr lang="fr-FR" sz="3200" b="0" i="0" dirty="0">
                <a:solidFill>
                  <a:srgbClr val="0070C0"/>
                </a:solidFill>
                <a:effectLst/>
                <a:latin typeface="Bouygues Read"/>
              </a:rPr>
              <a:t>Et </a:t>
            </a:r>
            <a:r>
              <a:rPr lang="fr-FR" sz="3200" dirty="0">
                <a:solidFill>
                  <a:srgbClr val="0070C0"/>
                </a:solidFill>
                <a:latin typeface="Bouygues Read"/>
              </a:rPr>
              <a:t>Pour le bonus de reprise, comment cela fonctionne-t-il ? Le montant est-il déduit du prix de son nouveau téléphone, ou va-t-il recevoir un virement à part ?</a:t>
            </a:r>
          </a:p>
          <a:p>
            <a:pPr marL="0" indent="0">
              <a:buFont typeface="Arial" panose="020B0604020202020204" pitchFamily="34" charset="0"/>
              <a:buNone/>
            </a:pPr>
            <a:endParaRPr lang="fr-FR" dirty="0"/>
          </a:p>
        </p:txBody>
      </p:sp>
      <p:sp>
        <p:nvSpPr>
          <p:cNvPr id="4" name="Forme libre : forme 3">
            <a:extLst>
              <a:ext uri="{FF2B5EF4-FFF2-40B4-BE49-F238E27FC236}">
                <a16:creationId xmlns:a16="http://schemas.microsoft.com/office/drawing/2014/main" id="{A256108A-9785-255A-2914-DCDD1A38F406}"/>
              </a:ext>
            </a:extLst>
          </p:cNvPr>
          <p:cNvSpPr/>
          <p:nvPr/>
        </p:nvSpPr>
        <p:spPr>
          <a:xfrm>
            <a:off x="419552" y="2508214"/>
            <a:ext cx="507727" cy="593945"/>
          </a:xfrm>
          <a:custGeom>
            <a:avLst/>
            <a:gdLst>
              <a:gd name="connsiteX0" fmla="*/ 0 w 507727"/>
              <a:gd name="connsiteY0" fmla="*/ 118789 h 593945"/>
              <a:gd name="connsiteX1" fmla="*/ 253864 w 507727"/>
              <a:gd name="connsiteY1" fmla="*/ 118789 h 593945"/>
              <a:gd name="connsiteX2" fmla="*/ 253864 w 507727"/>
              <a:gd name="connsiteY2" fmla="*/ 0 h 593945"/>
              <a:gd name="connsiteX3" fmla="*/ 507727 w 507727"/>
              <a:gd name="connsiteY3" fmla="*/ 296973 h 593945"/>
              <a:gd name="connsiteX4" fmla="*/ 253864 w 507727"/>
              <a:gd name="connsiteY4" fmla="*/ 593945 h 593945"/>
              <a:gd name="connsiteX5" fmla="*/ 253864 w 507727"/>
              <a:gd name="connsiteY5" fmla="*/ 475156 h 593945"/>
              <a:gd name="connsiteX6" fmla="*/ 0 w 507727"/>
              <a:gd name="connsiteY6" fmla="*/ 475156 h 593945"/>
              <a:gd name="connsiteX7" fmla="*/ 0 w 507727"/>
              <a:gd name="connsiteY7" fmla="*/ 118789 h 59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727" h="593945">
                <a:moveTo>
                  <a:pt x="0" y="118789"/>
                </a:moveTo>
                <a:lnTo>
                  <a:pt x="253864" y="118789"/>
                </a:lnTo>
                <a:lnTo>
                  <a:pt x="253864" y="0"/>
                </a:lnTo>
                <a:lnTo>
                  <a:pt x="507727" y="296973"/>
                </a:lnTo>
                <a:lnTo>
                  <a:pt x="253864" y="593945"/>
                </a:lnTo>
                <a:lnTo>
                  <a:pt x="253864" y="475156"/>
                </a:lnTo>
                <a:lnTo>
                  <a:pt x="0" y="475156"/>
                </a:lnTo>
                <a:lnTo>
                  <a:pt x="0" y="118789"/>
                </a:lnTo>
                <a:close/>
              </a:path>
            </a:pathLst>
          </a:custGeom>
          <a:solidFill>
            <a:srgbClr val="109DB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18789" rIns="152318" bIns="118789" numCol="1" spcCol="1270" anchor="ctr" anchorCtr="0">
            <a:noAutofit/>
          </a:bodyPr>
          <a:lstStyle/>
          <a:p>
            <a:pPr marL="0" lvl="0" indent="0" algn="ctr" defTabSz="1111250">
              <a:lnSpc>
                <a:spcPct val="90000"/>
              </a:lnSpc>
              <a:spcBef>
                <a:spcPct val="0"/>
              </a:spcBef>
              <a:spcAft>
                <a:spcPct val="35000"/>
              </a:spcAft>
              <a:buNone/>
            </a:pPr>
            <a:endParaRPr lang="en-US" sz="2500" kern="1200" dirty="0"/>
          </a:p>
        </p:txBody>
      </p:sp>
    </p:spTree>
    <p:extLst>
      <p:ext uri="{BB962C8B-B14F-4D97-AF65-F5344CB8AC3E}">
        <p14:creationId xmlns:p14="http://schemas.microsoft.com/office/powerpoint/2010/main" val="412624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739AAEA6-1679-6C65-C18B-8D23CD2403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a:extLst>
              <a:ext uri="{FF2B5EF4-FFF2-40B4-BE49-F238E27FC236}">
                <a16:creationId xmlns:a16="http://schemas.microsoft.com/office/drawing/2014/main" id="{BF2F2CEE-DB11-D6BA-82D4-1D9DB8AB62BB}"/>
              </a:ext>
            </a:extLst>
          </p:cNvPr>
          <p:cNvSpPr>
            <a:spLocks noChangeAspect="1" noChangeArrowheads="1"/>
          </p:cNvSpPr>
          <p:nvPr/>
        </p:nvSpPr>
        <p:spPr bwMode="auto">
          <a:xfrm>
            <a:off x="3948112" y="300037"/>
            <a:ext cx="4600575" cy="6257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Forme libre : forme 10">
            <a:extLst>
              <a:ext uri="{FF2B5EF4-FFF2-40B4-BE49-F238E27FC236}">
                <a16:creationId xmlns:a16="http://schemas.microsoft.com/office/drawing/2014/main" id="{CC041EFE-7695-A173-5897-909B134B1F68}"/>
              </a:ext>
            </a:extLst>
          </p:cNvPr>
          <p:cNvSpPr/>
          <p:nvPr/>
        </p:nvSpPr>
        <p:spPr>
          <a:xfrm>
            <a:off x="530807" y="1661548"/>
            <a:ext cx="593945" cy="507727"/>
          </a:xfrm>
          <a:custGeom>
            <a:avLst/>
            <a:gdLst>
              <a:gd name="connsiteX0" fmla="*/ 0 w 507727"/>
              <a:gd name="connsiteY0" fmla="*/ 118789 h 593945"/>
              <a:gd name="connsiteX1" fmla="*/ 253864 w 507727"/>
              <a:gd name="connsiteY1" fmla="*/ 118789 h 593945"/>
              <a:gd name="connsiteX2" fmla="*/ 253864 w 507727"/>
              <a:gd name="connsiteY2" fmla="*/ 0 h 593945"/>
              <a:gd name="connsiteX3" fmla="*/ 507727 w 507727"/>
              <a:gd name="connsiteY3" fmla="*/ 296973 h 593945"/>
              <a:gd name="connsiteX4" fmla="*/ 253864 w 507727"/>
              <a:gd name="connsiteY4" fmla="*/ 593945 h 593945"/>
              <a:gd name="connsiteX5" fmla="*/ 253864 w 507727"/>
              <a:gd name="connsiteY5" fmla="*/ 475156 h 593945"/>
              <a:gd name="connsiteX6" fmla="*/ 0 w 507727"/>
              <a:gd name="connsiteY6" fmla="*/ 475156 h 593945"/>
              <a:gd name="connsiteX7" fmla="*/ 0 w 507727"/>
              <a:gd name="connsiteY7" fmla="*/ 118789 h 59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727" h="593945">
                <a:moveTo>
                  <a:pt x="406182" y="1"/>
                </a:moveTo>
                <a:lnTo>
                  <a:pt x="406182" y="296973"/>
                </a:lnTo>
                <a:lnTo>
                  <a:pt x="507727" y="296973"/>
                </a:lnTo>
                <a:lnTo>
                  <a:pt x="253863" y="593944"/>
                </a:lnTo>
                <a:lnTo>
                  <a:pt x="0" y="296973"/>
                </a:lnTo>
                <a:lnTo>
                  <a:pt x="101545" y="296973"/>
                </a:lnTo>
                <a:lnTo>
                  <a:pt x="101545" y="1"/>
                </a:lnTo>
                <a:lnTo>
                  <a:pt x="406182" y="1"/>
                </a:lnTo>
                <a:close/>
              </a:path>
            </a:pathLst>
          </a:custGeom>
          <a:solidFill>
            <a:srgbClr val="109DB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8789" tIns="0" rIns="118789" bIns="152318" numCol="1" spcCol="1270" anchor="ctr" anchorCtr="0">
            <a:noAutofit/>
          </a:bodyPr>
          <a:lstStyle/>
          <a:p>
            <a:pPr marL="0" lvl="0" indent="0" algn="ctr" defTabSz="1111250">
              <a:lnSpc>
                <a:spcPct val="90000"/>
              </a:lnSpc>
              <a:spcBef>
                <a:spcPct val="0"/>
              </a:spcBef>
              <a:spcAft>
                <a:spcPct val="35000"/>
              </a:spcAft>
              <a:buNone/>
            </a:pPr>
            <a:endParaRPr lang="en-US" sz="2500" kern="1200"/>
          </a:p>
        </p:txBody>
      </p:sp>
      <p:sp>
        <p:nvSpPr>
          <p:cNvPr id="6" name="ZoneTexte 5">
            <a:extLst>
              <a:ext uri="{FF2B5EF4-FFF2-40B4-BE49-F238E27FC236}">
                <a16:creationId xmlns:a16="http://schemas.microsoft.com/office/drawing/2014/main" id="{FD0D9030-BB82-B61B-5C1C-BAF53089E08B}"/>
              </a:ext>
            </a:extLst>
          </p:cNvPr>
          <p:cNvSpPr txBox="1"/>
          <p:nvPr/>
        </p:nvSpPr>
        <p:spPr>
          <a:xfrm>
            <a:off x="193183" y="2727356"/>
            <a:ext cx="10908406" cy="1384995"/>
          </a:xfrm>
          <a:prstGeom prst="rect">
            <a:avLst/>
          </a:prstGeom>
          <a:noFill/>
        </p:spPr>
        <p:txBody>
          <a:bodyPr wrap="square" rtlCol="0">
            <a:spAutoFit/>
          </a:bodyPr>
          <a:lstStyle/>
          <a:p>
            <a:r>
              <a:rPr lang="fr-FR" sz="2800" dirty="0">
                <a:solidFill>
                  <a:schemeClr val="accent1">
                    <a:lumMod val="75000"/>
                  </a:schemeClr>
                </a:solidFill>
                <a:latin typeface="Bouygues Read"/>
              </a:rPr>
              <a:t>Le  montant sera versé par Bouygues sous forme de remise sur la 2</a:t>
            </a:r>
            <a:r>
              <a:rPr lang="fr-FR" sz="2800" baseline="30000" dirty="0">
                <a:solidFill>
                  <a:schemeClr val="accent1">
                    <a:lumMod val="75000"/>
                  </a:schemeClr>
                </a:solidFill>
                <a:latin typeface="Bouygues Read"/>
              </a:rPr>
              <a:t>ème</a:t>
            </a:r>
            <a:r>
              <a:rPr lang="fr-FR" sz="2800" dirty="0">
                <a:solidFill>
                  <a:schemeClr val="accent1">
                    <a:lumMod val="75000"/>
                  </a:schemeClr>
                </a:solidFill>
                <a:latin typeface="Bouygues Read"/>
              </a:rPr>
              <a:t> ou la 3</a:t>
            </a:r>
            <a:r>
              <a:rPr lang="fr-FR" sz="2800" baseline="30000" dirty="0">
                <a:solidFill>
                  <a:schemeClr val="accent1">
                    <a:lumMod val="75000"/>
                  </a:schemeClr>
                </a:solidFill>
                <a:latin typeface="Bouygues Read"/>
              </a:rPr>
              <a:t>ème</a:t>
            </a:r>
            <a:r>
              <a:rPr lang="fr-FR" sz="2800" dirty="0">
                <a:solidFill>
                  <a:schemeClr val="accent1">
                    <a:lumMod val="75000"/>
                  </a:schemeClr>
                </a:solidFill>
                <a:latin typeface="Bouygues Read"/>
              </a:rPr>
              <a:t> facture suivant la validation de la reprise une fois le mobile reçu et expertisé.</a:t>
            </a:r>
          </a:p>
        </p:txBody>
      </p:sp>
    </p:spTree>
    <p:extLst>
      <p:ext uri="{BB962C8B-B14F-4D97-AF65-F5344CB8AC3E}">
        <p14:creationId xmlns:p14="http://schemas.microsoft.com/office/powerpoint/2010/main" val="7677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25A865-2222-06D6-8E48-80809D5CC403}"/>
              </a:ext>
            </a:extLst>
          </p:cNvPr>
          <p:cNvSpPr txBox="1"/>
          <p:nvPr/>
        </p:nvSpPr>
        <p:spPr>
          <a:xfrm>
            <a:off x="-150254" y="2598003"/>
            <a:ext cx="10380371" cy="830997"/>
          </a:xfrm>
          <a:prstGeom prst="rect">
            <a:avLst/>
          </a:prstGeom>
          <a:noFill/>
        </p:spPr>
        <p:txBody>
          <a:bodyPr wrap="square" rtlCol="0">
            <a:spAutoFit/>
          </a:bodyPr>
          <a:lstStyle/>
          <a:p>
            <a:pPr algn="r"/>
            <a:r>
              <a:rPr lang="fr-FR" sz="4800" b="1" dirty="0">
                <a:solidFill>
                  <a:srgbClr val="25465F"/>
                </a:solidFill>
              </a:rPr>
              <a:t>ODR (offre de remboursement</a:t>
            </a:r>
            <a:r>
              <a:rPr lang="fr-FR" sz="4800" baseline="0" dirty="0">
                <a:solidFill>
                  <a:srgbClr val="25465F"/>
                </a:solidFill>
              </a:rPr>
              <a:t>)</a:t>
            </a:r>
          </a:p>
        </p:txBody>
      </p:sp>
    </p:spTree>
    <p:extLst>
      <p:ext uri="{BB962C8B-B14F-4D97-AF65-F5344CB8AC3E}">
        <p14:creationId xmlns:p14="http://schemas.microsoft.com/office/powerpoint/2010/main" val="1408015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739AAEA6-1679-6C65-C18B-8D23CD2403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a:extLst>
              <a:ext uri="{FF2B5EF4-FFF2-40B4-BE49-F238E27FC236}">
                <a16:creationId xmlns:a16="http://schemas.microsoft.com/office/drawing/2014/main" id="{BF2F2CEE-DB11-D6BA-82D4-1D9DB8AB62BB}"/>
              </a:ext>
            </a:extLst>
          </p:cNvPr>
          <p:cNvSpPr>
            <a:spLocks noChangeAspect="1" noChangeArrowheads="1"/>
          </p:cNvSpPr>
          <p:nvPr/>
        </p:nvSpPr>
        <p:spPr bwMode="auto">
          <a:xfrm>
            <a:off x="3948112" y="300037"/>
            <a:ext cx="4600575" cy="6257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ZoneTexte 5">
            <a:extLst>
              <a:ext uri="{FF2B5EF4-FFF2-40B4-BE49-F238E27FC236}">
                <a16:creationId xmlns:a16="http://schemas.microsoft.com/office/drawing/2014/main" id="{FD0D9030-BB82-B61B-5C1C-BAF53089E08B}"/>
              </a:ext>
            </a:extLst>
          </p:cNvPr>
          <p:cNvSpPr txBox="1"/>
          <p:nvPr/>
        </p:nvSpPr>
        <p:spPr>
          <a:xfrm>
            <a:off x="0" y="2768768"/>
            <a:ext cx="10908406" cy="1015663"/>
          </a:xfrm>
          <a:prstGeom prst="rect">
            <a:avLst/>
          </a:prstGeom>
          <a:noFill/>
        </p:spPr>
        <p:txBody>
          <a:bodyPr wrap="square" rtlCol="0">
            <a:spAutoFit/>
          </a:bodyPr>
          <a:lstStyle/>
          <a:p>
            <a:pPr algn="ctr"/>
            <a:r>
              <a:rPr lang="fr-FR" sz="6000" b="1" dirty="0">
                <a:solidFill>
                  <a:schemeClr val="accent1">
                    <a:lumMod val="75000"/>
                  </a:schemeClr>
                </a:solidFill>
                <a:latin typeface="Bouygues Read"/>
              </a:rPr>
              <a:t>Bonnes ventes </a:t>
            </a:r>
            <a:r>
              <a:rPr lang="fr-FR" sz="6000" b="1" dirty="0">
                <a:solidFill>
                  <a:schemeClr val="accent2"/>
                </a:solidFill>
                <a:latin typeface="Bouygues Read"/>
                <a:sym typeface="Wingdings" panose="05000000000000000000" pitchFamily="2" charset="2"/>
              </a:rPr>
              <a:t></a:t>
            </a:r>
            <a:endParaRPr lang="fr-FR" sz="6000" b="1" dirty="0">
              <a:solidFill>
                <a:schemeClr val="accent2"/>
              </a:solidFill>
              <a:latin typeface="Bouygues Read"/>
            </a:endParaRPr>
          </a:p>
        </p:txBody>
      </p:sp>
    </p:spTree>
    <p:extLst>
      <p:ext uri="{BB962C8B-B14F-4D97-AF65-F5344CB8AC3E}">
        <p14:creationId xmlns:p14="http://schemas.microsoft.com/office/powerpoint/2010/main" val="4085012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4A3588-CE1C-B3A2-5011-B6AB72995C1D}"/>
              </a:ext>
            </a:extLst>
          </p:cNvPr>
          <p:cNvSpPr txBox="1"/>
          <p:nvPr/>
        </p:nvSpPr>
        <p:spPr>
          <a:xfrm>
            <a:off x="1661374" y="2720166"/>
            <a:ext cx="10650829" cy="861774"/>
          </a:xfrm>
          <a:prstGeom prst="rect">
            <a:avLst/>
          </a:prstGeom>
          <a:noFill/>
        </p:spPr>
        <p:txBody>
          <a:bodyPr wrap="square" rtlCol="0">
            <a:spAutoFit/>
          </a:bodyPr>
          <a:lstStyle/>
          <a:p>
            <a:pPr marL="0" indent="0">
              <a:buFont typeface="Arial" panose="020B0604020202020204" pitchFamily="34" charset="0"/>
              <a:buNone/>
            </a:pPr>
            <a:r>
              <a:rPr lang="fr-FR" sz="3200" b="0" i="0" dirty="0">
                <a:solidFill>
                  <a:srgbClr val="0070C0"/>
                </a:solidFill>
                <a:effectLst/>
                <a:latin typeface="-apple-system"/>
              </a:rPr>
              <a:t>  </a:t>
            </a:r>
            <a:r>
              <a:rPr lang="fr-FR" sz="3200" dirty="0">
                <a:solidFill>
                  <a:srgbClr val="0070C0"/>
                </a:solidFill>
                <a:latin typeface="Bouygues Read"/>
              </a:rPr>
              <a:t>C’est quoi une ODR (Offre de remboursement)? </a:t>
            </a:r>
          </a:p>
          <a:p>
            <a:endParaRPr lang="fr-FR" dirty="0"/>
          </a:p>
        </p:txBody>
      </p:sp>
      <p:sp>
        <p:nvSpPr>
          <p:cNvPr id="4" name="Forme libre : forme 3">
            <a:extLst>
              <a:ext uri="{FF2B5EF4-FFF2-40B4-BE49-F238E27FC236}">
                <a16:creationId xmlns:a16="http://schemas.microsoft.com/office/drawing/2014/main" id="{A256108A-9785-255A-2914-DCDD1A38F406}"/>
              </a:ext>
            </a:extLst>
          </p:cNvPr>
          <p:cNvSpPr/>
          <p:nvPr/>
        </p:nvSpPr>
        <p:spPr>
          <a:xfrm>
            <a:off x="1153647" y="2720166"/>
            <a:ext cx="507727" cy="593945"/>
          </a:xfrm>
          <a:custGeom>
            <a:avLst/>
            <a:gdLst>
              <a:gd name="connsiteX0" fmla="*/ 0 w 507727"/>
              <a:gd name="connsiteY0" fmla="*/ 118789 h 593945"/>
              <a:gd name="connsiteX1" fmla="*/ 253864 w 507727"/>
              <a:gd name="connsiteY1" fmla="*/ 118789 h 593945"/>
              <a:gd name="connsiteX2" fmla="*/ 253864 w 507727"/>
              <a:gd name="connsiteY2" fmla="*/ 0 h 593945"/>
              <a:gd name="connsiteX3" fmla="*/ 507727 w 507727"/>
              <a:gd name="connsiteY3" fmla="*/ 296973 h 593945"/>
              <a:gd name="connsiteX4" fmla="*/ 253864 w 507727"/>
              <a:gd name="connsiteY4" fmla="*/ 593945 h 593945"/>
              <a:gd name="connsiteX5" fmla="*/ 253864 w 507727"/>
              <a:gd name="connsiteY5" fmla="*/ 475156 h 593945"/>
              <a:gd name="connsiteX6" fmla="*/ 0 w 507727"/>
              <a:gd name="connsiteY6" fmla="*/ 475156 h 593945"/>
              <a:gd name="connsiteX7" fmla="*/ 0 w 507727"/>
              <a:gd name="connsiteY7" fmla="*/ 118789 h 59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727" h="593945">
                <a:moveTo>
                  <a:pt x="0" y="118789"/>
                </a:moveTo>
                <a:lnTo>
                  <a:pt x="253864" y="118789"/>
                </a:lnTo>
                <a:lnTo>
                  <a:pt x="253864" y="0"/>
                </a:lnTo>
                <a:lnTo>
                  <a:pt x="507727" y="296973"/>
                </a:lnTo>
                <a:lnTo>
                  <a:pt x="253864" y="593945"/>
                </a:lnTo>
                <a:lnTo>
                  <a:pt x="253864" y="475156"/>
                </a:lnTo>
                <a:lnTo>
                  <a:pt x="0" y="475156"/>
                </a:lnTo>
                <a:lnTo>
                  <a:pt x="0" y="118789"/>
                </a:lnTo>
                <a:close/>
              </a:path>
            </a:pathLst>
          </a:custGeom>
          <a:solidFill>
            <a:srgbClr val="109DB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18789" rIns="152318" bIns="118789" numCol="1" spcCol="1270" anchor="ctr" anchorCtr="0">
            <a:noAutofit/>
          </a:bodyPr>
          <a:lstStyle/>
          <a:p>
            <a:pPr marL="0" lvl="0" indent="0" algn="ctr" defTabSz="1111250">
              <a:lnSpc>
                <a:spcPct val="90000"/>
              </a:lnSpc>
              <a:spcBef>
                <a:spcPct val="0"/>
              </a:spcBef>
              <a:spcAft>
                <a:spcPct val="35000"/>
              </a:spcAft>
              <a:buNone/>
            </a:pPr>
            <a:endParaRPr lang="en-US" sz="2500" kern="1200"/>
          </a:p>
        </p:txBody>
      </p:sp>
    </p:spTree>
    <p:extLst>
      <p:ext uri="{BB962C8B-B14F-4D97-AF65-F5344CB8AC3E}">
        <p14:creationId xmlns:p14="http://schemas.microsoft.com/office/powerpoint/2010/main" val="85029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rme libre : forme 4">
            <a:extLst>
              <a:ext uri="{FF2B5EF4-FFF2-40B4-BE49-F238E27FC236}">
                <a16:creationId xmlns:a16="http://schemas.microsoft.com/office/drawing/2014/main" id="{A1584FCC-627C-26F7-A495-69774F039713}"/>
              </a:ext>
            </a:extLst>
          </p:cNvPr>
          <p:cNvSpPr/>
          <p:nvPr/>
        </p:nvSpPr>
        <p:spPr>
          <a:xfrm>
            <a:off x="522224" y="900517"/>
            <a:ext cx="593945" cy="507727"/>
          </a:xfrm>
          <a:custGeom>
            <a:avLst/>
            <a:gdLst>
              <a:gd name="connsiteX0" fmla="*/ 0 w 507727"/>
              <a:gd name="connsiteY0" fmla="*/ 118789 h 593945"/>
              <a:gd name="connsiteX1" fmla="*/ 253864 w 507727"/>
              <a:gd name="connsiteY1" fmla="*/ 118789 h 593945"/>
              <a:gd name="connsiteX2" fmla="*/ 253864 w 507727"/>
              <a:gd name="connsiteY2" fmla="*/ 0 h 593945"/>
              <a:gd name="connsiteX3" fmla="*/ 507727 w 507727"/>
              <a:gd name="connsiteY3" fmla="*/ 296973 h 593945"/>
              <a:gd name="connsiteX4" fmla="*/ 253864 w 507727"/>
              <a:gd name="connsiteY4" fmla="*/ 593945 h 593945"/>
              <a:gd name="connsiteX5" fmla="*/ 253864 w 507727"/>
              <a:gd name="connsiteY5" fmla="*/ 475156 h 593945"/>
              <a:gd name="connsiteX6" fmla="*/ 0 w 507727"/>
              <a:gd name="connsiteY6" fmla="*/ 475156 h 593945"/>
              <a:gd name="connsiteX7" fmla="*/ 0 w 507727"/>
              <a:gd name="connsiteY7" fmla="*/ 118789 h 59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727" h="593945">
                <a:moveTo>
                  <a:pt x="406182" y="1"/>
                </a:moveTo>
                <a:lnTo>
                  <a:pt x="406182" y="296973"/>
                </a:lnTo>
                <a:lnTo>
                  <a:pt x="507727" y="296973"/>
                </a:lnTo>
                <a:lnTo>
                  <a:pt x="253863" y="593944"/>
                </a:lnTo>
                <a:lnTo>
                  <a:pt x="0" y="296973"/>
                </a:lnTo>
                <a:lnTo>
                  <a:pt x="101545" y="296973"/>
                </a:lnTo>
                <a:lnTo>
                  <a:pt x="101545" y="1"/>
                </a:lnTo>
                <a:lnTo>
                  <a:pt x="406182" y="1"/>
                </a:lnTo>
                <a:close/>
              </a:path>
            </a:pathLst>
          </a:custGeom>
          <a:solidFill>
            <a:srgbClr val="109DB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8789" tIns="0" rIns="118789" bIns="152318" numCol="1" spcCol="1270" anchor="ctr" anchorCtr="0">
            <a:noAutofit/>
          </a:bodyPr>
          <a:lstStyle/>
          <a:p>
            <a:pPr marL="0" lvl="0" indent="0" algn="ctr" defTabSz="1111250">
              <a:lnSpc>
                <a:spcPct val="90000"/>
              </a:lnSpc>
              <a:spcBef>
                <a:spcPct val="0"/>
              </a:spcBef>
              <a:spcAft>
                <a:spcPct val="35000"/>
              </a:spcAft>
              <a:buNone/>
            </a:pPr>
            <a:endParaRPr lang="en-US" sz="2500" kern="1200"/>
          </a:p>
        </p:txBody>
      </p:sp>
      <p:sp>
        <p:nvSpPr>
          <p:cNvPr id="4" name="ZoneTexte 3">
            <a:extLst>
              <a:ext uri="{FF2B5EF4-FFF2-40B4-BE49-F238E27FC236}">
                <a16:creationId xmlns:a16="http://schemas.microsoft.com/office/drawing/2014/main" id="{77D78FCC-92E3-5512-1948-23AE87C17D3D}"/>
              </a:ext>
            </a:extLst>
          </p:cNvPr>
          <p:cNvSpPr txBox="1"/>
          <p:nvPr/>
        </p:nvSpPr>
        <p:spPr>
          <a:xfrm>
            <a:off x="257577" y="1983347"/>
            <a:ext cx="10315977" cy="3354765"/>
          </a:xfrm>
          <a:prstGeom prst="rect">
            <a:avLst/>
          </a:prstGeom>
          <a:noFill/>
        </p:spPr>
        <p:txBody>
          <a:bodyPr wrap="square" rtlCol="0">
            <a:spAutoFit/>
          </a:bodyPr>
          <a:lstStyle/>
          <a:p>
            <a:pPr marL="285750" indent="-285750">
              <a:buFont typeface="Arial" panose="020B0604020202020204" pitchFamily="34" charset="0"/>
              <a:buChar char="•"/>
            </a:pPr>
            <a:r>
              <a:rPr lang="fr-FR" sz="2800" dirty="0">
                <a:solidFill>
                  <a:srgbClr val="0070C0"/>
                </a:solidFill>
                <a:latin typeface="Bouygues Read"/>
              </a:rPr>
              <a:t>C’est un remboursement différé</a:t>
            </a:r>
          </a:p>
          <a:p>
            <a:pPr marL="285750" indent="-285750">
              <a:buFont typeface="Arial" panose="020B0604020202020204" pitchFamily="34" charset="0"/>
              <a:buChar char="•"/>
            </a:pPr>
            <a:r>
              <a:rPr lang="fr-FR" sz="2800" dirty="0">
                <a:solidFill>
                  <a:srgbClr val="0070C0"/>
                </a:solidFill>
                <a:latin typeface="Bouygues Read"/>
              </a:rPr>
              <a:t>Accordée sous certaines conditions </a:t>
            </a:r>
          </a:p>
          <a:p>
            <a:pPr marL="285750" indent="-285750">
              <a:buFont typeface="Arial" panose="020B0604020202020204" pitchFamily="34" charset="0"/>
              <a:buChar char="•"/>
            </a:pPr>
            <a:r>
              <a:rPr lang="fr-FR" sz="2800" dirty="0">
                <a:solidFill>
                  <a:srgbClr val="0070C0"/>
                </a:solidFill>
                <a:latin typeface="Bouygues Read"/>
              </a:rPr>
              <a:t>Appliquée sur demande du client (Via l’espace client ou coupon) </a:t>
            </a:r>
          </a:p>
          <a:p>
            <a:pPr marL="285750" indent="-285750">
              <a:buFont typeface="Arial" panose="020B0604020202020204" pitchFamily="34" charset="0"/>
              <a:buChar char="•"/>
            </a:pPr>
            <a:r>
              <a:rPr lang="fr-FR" sz="2800" dirty="0">
                <a:solidFill>
                  <a:srgbClr val="0070C0"/>
                </a:solidFill>
                <a:latin typeface="Bouygues Read"/>
              </a:rPr>
              <a:t>Il est composée de trois séries de dates à retenir : </a:t>
            </a:r>
          </a:p>
          <a:p>
            <a:pPr algn="ctr"/>
            <a:r>
              <a:rPr lang="fr-FR" sz="2000" dirty="0">
                <a:solidFill>
                  <a:srgbClr val="0070C0"/>
                </a:solidFill>
                <a:latin typeface="Bouygues Read"/>
              </a:rPr>
              <a:t>          </a:t>
            </a:r>
            <a:r>
              <a:rPr lang="fr-FR" sz="2000" b="1" dirty="0">
                <a:solidFill>
                  <a:schemeClr val="accent1">
                    <a:lumMod val="50000"/>
                  </a:schemeClr>
                </a:solidFill>
                <a:latin typeface="Bouygues Read"/>
              </a:rPr>
              <a:t>1-Période de validité </a:t>
            </a:r>
            <a:r>
              <a:rPr lang="fr-FR" sz="2000" b="1" dirty="0">
                <a:solidFill>
                  <a:srgbClr val="0070C0"/>
                </a:solidFill>
                <a:latin typeface="Bouygues Read"/>
              </a:rPr>
              <a:t>: </a:t>
            </a:r>
            <a:r>
              <a:rPr lang="fr-FR" sz="2000" b="1" dirty="0">
                <a:latin typeface="Bouygues Read"/>
              </a:rPr>
              <a:t>période pendant laquelle le forfait ou le produit doit être acheté </a:t>
            </a:r>
          </a:p>
          <a:p>
            <a:pPr algn="ctr"/>
            <a:r>
              <a:rPr lang="fr-FR" sz="2000" b="1" dirty="0">
                <a:latin typeface="Bouygues Read"/>
              </a:rPr>
              <a:t>          </a:t>
            </a:r>
            <a:r>
              <a:rPr lang="fr-FR" sz="2000" b="1" dirty="0">
                <a:solidFill>
                  <a:schemeClr val="accent1">
                    <a:lumMod val="50000"/>
                  </a:schemeClr>
                </a:solidFill>
                <a:latin typeface="Bouygues Read"/>
              </a:rPr>
              <a:t>2-Date de fin de participation </a:t>
            </a:r>
            <a:r>
              <a:rPr lang="fr-FR" sz="2000" b="1" dirty="0">
                <a:latin typeface="Bouygues Read"/>
              </a:rPr>
              <a:t>: date avant laquelle la demande de remboursement doit être faite </a:t>
            </a:r>
          </a:p>
          <a:p>
            <a:pPr algn="ctr"/>
            <a:r>
              <a:rPr lang="fr-FR" sz="2000" dirty="0">
                <a:solidFill>
                  <a:srgbClr val="0070C0"/>
                </a:solidFill>
                <a:latin typeface="Bouygues Read"/>
              </a:rPr>
              <a:t>            </a:t>
            </a:r>
            <a:r>
              <a:rPr lang="fr-FR" sz="2000" b="1" dirty="0">
                <a:solidFill>
                  <a:schemeClr val="accent1">
                    <a:lumMod val="50000"/>
                  </a:schemeClr>
                </a:solidFill>
                <a:latin typeface="Bouygues Read"/>
              </a:rPr>
              <a:t>3-Date de fin de réclamation </a:t>
            </a:r>
            <a:r>
              <a:rPr lang="fr-FR" sz="2000" b="1" dirty="0">
                <a:latin typeface="Bouygues Read"/>
              </a:rPr>
              <a:t>: le client peut porter une réclamation concernant une ODR après la date de fin de participation </a:t>
            </a:r>
          </a:p>
        </p:txBody>
      </p:sp>
    </p:spTree>
    <p:extLst>
      <p:ext uri="{BB962C8B-B14F-4D97-AF65-F5344CB8AC3E}">
        <p14:creationId xmlns:p14="http://schemas.microsoft.com/office/powerpoint/2010/main" val="203044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4A3588-CE1C-B3A2-5011-B6AB72995C1D}"/>
              </a:ext>
            </a:extLst>
          </p:cNvPr>
          <p:cNvSpPr txBox="1"/>
          <p:nvPr/>
        </p:nvSpPr>
        <p:spPr>
          <a:xfrm>
            <a:off x="1541171" y="2720166"/>
            <a:ext cx="10650829" cy="861774"/>
          </a:xfrm>
          <a:prstGeom prst="rect">
            <a:avLst/>
          </a:prstGeom>
          <a:noFill/>
        </p:spPr>
        <p:txBody>
          <a:bodyPr wrap="square" rtlCol="0">
            <a:spAutoFit/>
          </a:bodyPr>
          <a:lstStyle/>
          <a:p>
            <a:pPr marL="0" indent="0">
              <a:buFont typeface="Arial" panose="020B0604020202020204" pitchFamily="34" charset="0"/>
              <a:buNone/>
            </a:pPr>
            <a:r>
              <a:rPr lang="fr-FR" sz="3200" dirty="0">
                <a:solidFill>
                  <a:srgbClr val="0070C0"/>
                </a:solidFill>
                <a:latin typeface="Bouygues Read"/>
              </a:rPr>
              <a:t> Et il y a combien de type d’ODR de remboursement? </a:t>
            </a:r>
          </a:p>
          <a:p>
            <a:endParaRPr lang="fr-FR" dirty="0"/>
          </a:p>
        </p:txBody>
      </p:sp>
      <p:sp>
        <p:nvSpPr>
          <p:cNvPr id="4" name="Forme libre : forme 3">
            <a:extLst>
              <a:ext uri="{FF2B5EF4-FFF2-40B4-BE49-F238E27FC236}">
                <a16:creationId xmlns:a16="http://schemas.microsoft.com/office/drawing/2014/main" id="{A256108A-9785-255A-2914-DCDD1A38F406}"/>
              </a:ext>
            </a:extLst>
          </p:cNvPr>
          <p:cNvSpPr/>
          <p:nvPr/>
        </p:nvSpPr>
        <p:spPr>
          <a:xfrm>
            <a:off x="702888" y="2720166"/>
            <a:ext cx="507727" cy="593945"/>
          </a:xfrm>
          <a:custGeom>
            <a:avLst/>
            <a:gdLst>
              <a:gd name="connsiteX0" fmla="*/ 0 w 507727"/>
              <a:gd name="connsiteY0" fmla="*/ 118789 h 593945"/>
              <a:gd name="connsiteX1" fmla="*/ 253864 w 507727"/>
              <a:gd name="connsiteY1" fmla="*/ 118789 h 593945"/>
              <a:gd name="connsiteX2" fmla="*/ 253864 w 507727"/>
              <a:gd name="connsiteY2" fmla="*/ 0 h 593945"/>
              <a:gd name="connsiteX3" fmla="*/ 507727 w 507727"/>
              <a:gd name="connsiteY3" fmla="*/ 296973 h 593945"/>
              <a:gd name="connsiteX4" fmla="*/ 253864 w 507727"/>
              <a:gd name="connsiteY4" fmla="*/ 593945 h 593945"/>
              <a:gd name="connsiteX5" fmla="*/ 253864 w 507727"/>
              <a:gd name="connsiteY5" fmla="*/ 475156 h 593945"/>
              <a:gd name="connsiteX6" fmla="*/ 0 w 507727"/>
              <a:gd name="connsiteY6" fmla="*/ 475156 h 593945"/>
              <a:gd name="connsiteX7" fmla="*/ 0 w 507727"/>
              <a:gd name="connsiteY7" fmla="*/ 118789 h 59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727" h="593945">
                <a:moveTo>
                  <a:pt x="0" y="118789"/>
                </a:moveTo>
                <a:lnTo>
                  <a:pt x="253864" y="118789"/>
                </a:lnTo>
                <a:lnTo>
                  <a:pt x="253864" y="0"/>
                </a:lnTo>
                <a:lnTo>
                  <a:pt x="507727" y="296973"/>
                </a:lnTo>
                <a:lnTo>
                  <a:pt x="253864" y="593945"/>
                </a:lnTo>
                <a:lnTo>
                  <a:pt x="253864" y="475156"/>
                </a:lnTo>
                <a:lnTo>
                  <a:pt x="0" y="475156"/>
                </a:lnTo>
                <a:lnTo>
                  <a:pt x="0" y="118789"/>
                </a:lnTo>
                <a:close/>
              </a:path>
            </a:pathLst>
          </a:custGeom>
          <a:solidFill>
            <a:srgbClr val="109DB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18789" rIns="152318" bIns="118789" numCol="1" spcCol="1270" anchor="ctr" anchorCtr="0">
            <a:noAutofit/>
          </a:bodyPr>
          <a:lstStyle/>
          <a:p>
            <a:pPr marL="0" lvl="0" indent="0" algn="ctr" defTabSz="1111250">
              <a:lnSpc>
                <a:spcPct val="90000"/>
              </a:lnSpc>
              <a:spcBef>
                <a:spcPct val="0"/>
              </a:spcBef>
              <a:spcAft>
                <a:spcPct val="35000"/>
              </a:spcAft>
              <a:buNone/>
            </a:pPr>
            <a:endParaRPr lang="en-US" sz="2500" kern="1200"/>
          </a:p>
        </p:txBody>
      </p:sp>
    </p:spTree>
    <p:extLst>
      <p:ext uri="{BB962C8B-B14F-4D97-AF65-F5344CB8AC3E}">
        <p14:creationId xmlns:p14="http://schemas.microsoft.com/office/powerpoint/2010/main" val="224697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4A3588-CE1C-B3A2-5011-B6AB72995C1D}"/>
              </a:ext>
            </a:extLst>
          </p:cNvPr>
          <p:cNvSpPr txBox="1"/>
          <p:nvPr/>
        </p:nvSpPr>
        <p:spPr>
          <a:xfrm>
            <a:off x="0" y="583405"/>
            <a:ext cx="10650829" cy="1569660"/>
          </a:xfrm>
          <a:prstGeom prst="rect">
            <a:avLst/>
          </a:prstGeom>
          <a:noFill/>
        </p:spPr>
        <p:txBody>
          <a:bodyPr wrap="square" rtlCol="0">
            <a:spAutoFit/>
          </a:bodyPr>
          <a:lstStyle/>
          <a:p>
            <a:pPr marL="0" indent="0">
              <a:buFont typeface="Arial" panose="020B0604020202020204" pitchFamily="34" charset="0"/>
              <a:buNone/>
            </a:pPr>
            <a:r>
              <a:rPr lang="fr-FR" sz="3200" dirty="0">
                <a:solidFill>
                  <a:srgbClr val="0070C0"/>
                </a:solidFill>
                <a:latin typeface="Bouygues Read"/>
              </a:rPr>
              <a:t>Trois types:  </a:t>
            </a:r>
          </a:p>
          <a:p>
            <a:pPr marL="0" indent="0">
              <a:buFont typeface="Arial" panose="020B0604020202020204" pitchFamily="34" charset="0"/>
              <a:buNone/>
            </a:pPr>
            <a:endParaRPr lang="fr-FR" sz="3200" dirty="0">
              <a:solidFill>
                <a:srgbClr val="0070C0"/>
              </a:solidFill>
              <a:latin typeface="-apple-system"/>
            </a:endParaRPr>
          </a:p>
          <a:p>
            <a:pPr marL="0" indent="0">
              <a:buFont typeface="Arial" panose="020B0604020202020204" pitchFamily="34" charset="0"/>
              <a:buNone/>
            </a:pPr>
            <a:endParaRPr lang="fr-FR" sz="3200" dirty="0">
              <a:solidFill>
                <a:srgbClr val="0070C0"/>
              </a:solidFill>
              <a:latin typeface="-apple-system"/>
            </a:endParaRPr>
          </a:p>
        </p:txBody>
      </p:sp>
      <p:sp>
        <p:nvSpPr>
          <p:cNvPr id="5" name="Forme libre : forme 4">
            <a:extLst>
              <a:ext uri="{FF2B5EF4-FFF2-40B4-BE49-F238E27FC236}">
                <a16:creationId xmlns:a16="http://schemas.microsoft.com/office/drawing/2014/main" id="{A1584FCC-627C-26F7-A495-69774F039713}"/>
              </a:ext>
            </a:extLst>
          </p:cNvPr>
          <p:cNvSpPr/>
          <p:nvPr/>
        </p:nvSpPr>
        <p:spPr>
          <a:xfrm>
            <a:off x="673736" y="1645338"/>
            <a:ext cx="593945" cy="507727"/>
          </a:xfrm>
          <a:custGeom>
            <a:avLst/>
            <a:gdLst>
              <a:gd name="connsiteX0" fmla="*/ 0 w 507727"/>
              <a:gd name="connsiteY0" fmla="*/ 118789 h 593945"/>
              <a:gd name="connsiteX1" fmla="*/ 253864 w 507727"/>
              <a:gd name="connsiteY1" fmla="*/ 118789 h 593945"/>
              <a:gd name="connsiteX2" fmla="*/ 253864 w 507727"/>
              <a:gd name="connsiteY2" fmla="*/ 0 h 593945"/>
              <a:gd name="connsiteX3" fmla="*/ 507727 w 507727"/>
              <a:gd name="connsiteY3" fmla="*/ 296973 h 593945"/>
              <a:gd name="connsiteX4" fmla="*/ 253864 w 507727"/>
              <a:gd name="connsiteY4" fmla="*/ 593945 h 593945"/>
              <a:gd name="connsiteX5" fmla="*/ 253864 w 507727"/>
              <a:gd name="connsiteY5" fmla="*/ 475156 h 593945"/>
              <a:gd name="connsiteX6" fmla="*/ 0 w 507727"/>
              <a:gd name="connsiteY6" fmla="*/ 475156 h 593945"/>
              <a:gd name="connsiteX7" fmla="*/ 0 w 507727"/>
              <a:gd name="connsiteY7" fmla="*/ 118789 h 59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727" h="593945">
                <a:moveTo>
                  <a:pt x="406182" y="1"/>
                </a:moveTo>
                <a:lnTo>
                  <a:pt x="406182" y="296973"/>
                </a:lnTo>
                <a:lnTo>
                  <a:pt x="507727" y="296973"/>
                </a:lnTo>
                <a:lnTo>
                  <a:pt x="253863" y="593944"/>
                </a:lnTo>
                <a:lnTo>
                  <a:pt x="0" y="296973"/>
                </a:lnTo>
                <a:lnTo>
                  <a:pt x="101545" y="296973"/>
                </a:lnTo>
                <a:lnTo>
                  <a:pt x="101545" y="1"/>
                </a:lnTo>
                <a:lnTo>
                  <a:pt x="406182" y="1"/>
                </a:lnTo>
                <a:close/>
              </a:path>
            </a:pathLst>
          </a:custGeom>
          <a:solidFill>
            <a:srgbClr val="109DB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8789" tIns="0" rIns="118789" bIns="152318" numCol="1" spcCol="1270" anchor="ctr" anchorCtr="0">
            <a:noAutofit/>
          </a:bodyPr>
          <a:lstStyle/>
          <a:p>
            <a:pPr marL="0" lvl="0" indent="0" algn="ctr" defTabSz="1111250">
              <a:lnSpc>
                <a:spcPct val="90000"/>
              </a:lnSpc>
              <a:spcBef>
                <a:spcPct val="0"/>
              </a:spcBef>
              <a:spcAft>
                <a:spcPct val="35000"/>
              </a:spcAft>
              <a:buNone/>
            </a:pPr>
            <a:endParaRPr lang="en-US" sz="2500" kern="1200"/>
          </a:p>
        </p:txBody>
      </p:sp>
      <p:sp>
        <p:nvSpPr>
          <p:cNvPr id="11" name="ZoneTexte 10">
            <a:extLst>
              <a:ext uri="{FF2B5EF4-FFF2-40B4-BE49-F238E27FC236}">
                <a16:creationId xmlns:a16="http://schemas.microsoft.com/office/drawing/2014/main" id="{23CAFBC4-AED9-D038-D757-340334ABE4F3}"/>
              </a:ext>
            </a:extLst>
          </p:cNvPr>
          <p:cNvSpPr txBox="1"/>
          <p:nvPr/>
        </p:nvSpPr>
        <p:spPr>
          <a:xfrm>
            <a:off x="673736" y="2782669"/>
            <a:ext cx="10093002" cy="2554545"/>
          </a:xfrm>
          <a:prstGeom prst="rect">
            <a:avLst/>
          </a:prstGeom>
          <a:noFill/>
        </p:spPr>
        <p:txBody>
          <a:bodyPr wrap="square" rtlCol="0">
            <a:spAutoFit/>
          </a:bodyPr>
          <a:lstStyle/>
          <a:p>
            <a:pPr marL="342900" indent="-342900">
              <a:buAutoNum type="arabicPeriod"/>
            </a:pPr>
            <a:r>
              <a:rPr lang="fr-FR" sz="3200" dirty="0">
                <a:solidFill>
                  <a:srgbClr val="0070C0"/>
                </a:solidFill>
                <a:latin typeface="Bouygues Read"/>
              </a:rPr>
              <a:t>ODR demandée  sur l’espace client</a:t>
            </a:r>
            <a:r>
              <a:rPr lang="fr-FR" sz="3200" dirty="0">
                <a:sym typeface="Wingdings" panose="05000000000000000000" pitchFamily="2" charset="2"/>
              </a:rPr>
              <a:t> ODR Portabilité numéro mobile  et ODR sans conditions de portabilité</a:t>
            </a:r>
            <a:endParaRPr lang="fr-FR" sz="3200" dirty="0"/>
          </a:p>
          <a:p>
            <a:pPr marL="342900" indent="-342900">
              <a:buAutoNum type="arabicPeriod"/>
            </a:pPr>
            <a:r>
              <a:rPr lang="fr-FR" sz="3200" dirty="0">
                <a:solidFill>
                  <a:srgbClr val="0070C0"/>
                </a:solidFill>
                <a:latin typeface="Bouygues Read"/>
              </a:rPr>
              <a:t>ODR demandée via un coupons</a:t>
            </a:r>
            <a:r>
              <a:rPr lang="fr-FR" sz="3200" dirty="0">
                <a:solidFill>
                  <a:srgbClr val="0070C0"/>
                </a:solidFill>
                <a:latin typeface="Bouygues Read"/>
                <a:sym typeface="Wingdings" panose="05000000000000000000" pitchFamily="2" charset="2"/>
              </a:rPr>
              <a:t> (Digital ou papier) : </a:t>
            </a:r>
            <a:r>
              <a:rPr lang="fr-FR" sz="3200" dirty="0">
                <a:latin typeface="Bouygues Read"/>
                <a:sym typeface="Wingdings" panose="05000000000000000000" pitchFamily="2" charset="2"/>
              </a:rPr>
              <a:t>Pour le remboursement après achat du smartphone </a:t>
            </a:r>
            <a:endParaRPr lang="fr-FR" sz="3200" dirty="0">
              <a:latin typeface="Bouygues Read"/>
            </a:endParaRPr>
          </a:p>
          <a:p>
            <a:pPr marL="342900" indent="-342900">
              <a:buAutoNum type="arabicPeriod"/>
            </a:pPr>
            <a:r>
              <a:rPr lang="fr-FR" sz="3200" dirty="0">
                <a:solidFill>
                  <a:srgbClr val="0070C0"/>
                </a:solidFill>
                <a:latin typeface="Bouygues Read"/>
              </a:rPr>
              <a:t>ODR demandée par E-mail</a:t>
            </a:r>
          </a:p>
        </p:txBody>
      </p:sp>
    </p:spTree>
    <p:extLst>
      <p:ext uri="{BB962C8B-B14F-4D97-AF65-F5344CB8AC3E}">
        <p14:creationId xmlns:p14="http://schemas.microsoft.com/office/powerpoint/2010/main" val="173845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4A3588-CE1C-B3A2-5011-B6AB72995C1D}"/>
              </a:ext>
            </a:extLst>
          </p:cNvPr>
          <p:cNvSpPr txBox="1"/>
          <p:nvPr/>
        </p:nvSpPr>
        <p:spPr>
          <a:xfrm>
            <a:off x="1635616" y="2508214"/>
            <a:ext cx="10650829" cy="1354217"/>
          </a:xfrm>
          <a:prstGeom prst="rect">
            <a:avLst/>
          </a:prstGeom>
          <a:noFill/>
        </p:spPr>
        <p:txBody>
          <a:bodyPr wrap="square" rtlCol="0">
            <a:spAutoFit/>
          </a:bodyPr>
          <a:lstStyle/>
          <a:p>
            <a:pPr marL="0" indent="0">
              <a:buFont typeface="Arial" panose="020B0604020202020204" pitchFamily="34" charset="0"/>
              <a:buNone/>
            </a:pPr>
            <a:r>
              <a:rPr lang="fr-FR" sz="3200" b="0" i="0" dirty="0">
                <a:solidFill>
                  <a:srgbClr val="0070C0"/>
                </a:solidFill>
                <a:effectLst/>
                <a:latin typeface="Bouygues Read"/>
              </a:rPr>
              <a:t>Comment </a:t>
            </a:r>
            <a:r>
              <a:rPr lang="fr-FR" sz="3200" dirty="0">
                <a:solidFill>
                  <a:srgbClr val="0070C0"/>
                </a:solidFill>
                <a:latin typeface="Bouygues Read"/>
              </a:rPr>
              <a:t>le client peut demander l’ODR de remboursement pour les 3 types</a:t>
            </a:r>
            <a:r>
              <a:rPr lang="fr-FR" sz="3200" b="0" i="0" dirty="0">
                <a:solidFill>
                  <a:srgbClr val="0070C0"/>
                </a:solidFill>
                <a:effectLst/>
                <a:latin typeface="Bouygues Read"/>
              </a:rPr>
              <a:t>? </a:t>
            </a:r>
            <a:endParaRPr lang="fr-FR" b="0" i="0" dirty="0">
              <a:solidFill>
                <a:srgbClr val="181818"/>
              </a:solidFill>
              <a:effectLst/>
              <a:latin typeface="Bouygues Read"/>
            </a:endParaRPr>
          </a:p>
          <a:p>
            <a:endParaRPr lang="fr-FR" dirty="0"/>
          </a:p>
        </p:txBody>
      </p:sp>
      <p:sp>
        <p:nvSpPr>
          <p:cNvPr id="4" name="Forme libre : forme 3">
            <a:extLst>
              <a:ext uri="{FF2B5EF4-FFF2-40B4-BE49-F238E27FC236}">
                <a16:creationId xmlns:a16="http://schemas.microsoft.com/office/drawing/2014/main" id="{A256108A-9785-255A-2914-DCDD1A38F406}"/>
              </a:ext>
            </a:extLst>
          </p:cNvPr>
          <p:cNvSpPr/>
          <p:nvPr/>
        </p:nvSpPr>
        <p:spPr>
          <a:xfrm>
            <a:off x="419552" y="2591378"/>
            <a:ext cx="507727" cy="593945"/>
          </a:xfrm>
          <a:custGeom>
            <a:avLst/>
            <a:gdLst>
              <a:gd name="connsiteX0" fmla="*/ 0 w 507727"/>
              <a:gd name="connsiteY0" fmla="*/ 118789 h 593945"/>
              <a:gd name="connsiteX1" fmla="*/ 253864 w 507727"/>
              <a:gd name="connsiteY1" fmla="*/ 118789 h 593945"/>
              <a:gd name="connsiteX2" fmla="*/ 253864 w 507727"/>
              <a:gd name="connsiteY2" fmla="*/ 0 h 593945"/>
              <a:gd name="connsiteX3" fmla="*/ 507727 w 507727"/>
              <a:gd name="connsiteY3" fmla="*/ 296973 h 593945"/>
              <a:gd name="connsiteX4" fmla="*/ 253864 w 507727"/>
              <a:gd name="connsiteY4" fmla="*/ 593945 h 593945"/>
              <a:gd name="connsiteX5" fmla="*/ 253864 w 507727"/>
              <a:gd name="connsiteY5" fmla="*/ 475156 h 593945"/>
              <a:gd name="connsiteX6" fmla="*/ 0 w 507727"/>
              <a:gd name="connsiteY6" fmla="*/ 475156 h 593945"/>
              <a:gd name="connsiteX7" fmla="*/ 0 w 507727"/>
              <a:gd name="connsiteY7" fmla="*/ 118789 h 59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727" h="593945">
                <a:moveTo>
                  <a:pt x="0" y="118789"/>
                </a:moveTo>
                <a:lnTo>
                  <a:pt x="253864" y="118789"/>
                </a:lnTo>
                <a:lnTo>
                  <a:pt x="253864" y="0"/>
                </a:lnTo>
                <a:lnTo>
                  <a:pt x="507727" y="296973"/>
                </a:lnTo>
                <a:lnTo>
                  <a:pt x="253864" y="593945"/>
                </a:lnTo>
                <a:lnTo>
                  <a:pt x="253864" y="475156"/>
                </a:lnTo>
                <a:lnTo>
                  <a:pt x="0" y="475156"/>
                </a:lnTo>
                <a:lnTo>
                  <a:pt x="0" y="118789"/>
                </a:lnTo>
                <a:close/>
              </a:path>
            </a:pathLst>
          </a:custGeom>
          <a:solidFill>
            <a:srgbClr val="109DB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18789" rIns="152318" bIns="118789" numCol="1" spcCol="1270" anchor="ctr" anchorCtr="0">
            <a:noAutofit/>
          </a:bodyPr>
          <a:lstStyle/>
          <a:p>
            <a:pPr marL="0" lvl="0" indent="0" algn="ctr" defTabSz="1111250">
              <a:lnSpc>
                <a:spcPct val="90000"/>
              </a:lnSpc>
              <a:spcBef>
                <a:spcPct val="0"/>
              </a:spcBef>
              <a:spcAft>
                <a:spcPct val="35000"/>
              </a:spcAft>
              <a:buNone/>
            </a:pPr>
            <a:endParaRPr lang="en-US" sz="2500" kern="1200" dirty="0"/>
          </a:p>
        </p:txBody>
      </p:sp>
    </p:spTree>
    <p:extLst>
      <p:ext uri="{BB962C8B-B14F-4D97-AF65-F5344CB8AC3E}">
        <p14:creationId xmlns:p14="http://schemas.microsoft.com/office/powerpoint/2010/main" val="321400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1000</TotalTime>
  <Words>1732</Words>
  <Application>Microsoft Office PowerPoint</Application>
  <PresentationFormat>Grand écran</PresentationFormat>
  <Paragraphs>160</Paragraphs>
  <Slides>40</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40</vt:i4>
      </vt:variant>
    </vt:vector>
  </HeadingPairs>
  <TitlesOfParts>
    <vt:vector size="49" baseType="lpstr">
      <vt:lpstr>-apple-system</vt:lpstr>
      <vt:lpstr>Arial</vt:lpstr>
      <vt:lpstr>Bouygues Read</vt:lpstr>
      <vt:lpstr>Bouygues Read Medium</vt:lpstr>
      <vt:lpstr>Bouygues Read Semibold</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Pôle Formation</dc:creator>
  <cp:lastModifiedBy>Pôle Formation</cp:lastModifiedBy>
  <cp:revision>20</cp:revision>
  <dcterms:created xsi:type="dcterms:W3CDTF">2024-03-12T10:38:39Z</dcterms:created>
  <dcterms:modified xsi:type="dcterms:W3CDTF">2024-03-15T11:39:21Z</dcterms:modified>
</cp:coreProperties>
</file>